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9" r:id="rId3"/>
    <p:sldId id="258" r:id="rId4"/>
    <p:sldId id="261" r:id="rId5"/>
    <p:sldId id="266" r:id="rId6"/>
    <p:sldId id="267" r:id="rId7"/>
    <p:sldId id="269" r:id="rId8"/>
    <p:sldId id="271" r:id="rId9"/>
    <p:sldId id="270" r:id="rId10"/>
    <p:sldId id="272" r:id="rId11"/>
    <p:sldId id="273" r:id="rId12"/>
    <p:sldId id="264" r:id="rId13"/>
    <p:sldId id="262" r:id="rId14"/>
    <p:sldId id="263" r:id="rId15"/>
    <p:sldId id="27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76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10CE7F27-0C6F-4BEA-9CCD-FF9CA16578B5}" type="datetimeFigureOut">
              <a:rPr lang="ru-RU" smtClean="0"/>
              <a:pPr/>
              <a:t>14.03.2023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DB4AFB2-FF80-481B-8620-81DB7DC5B551}" type="slidenum">
              <a:rPr lang="ru-RU" smtClean="0"/>
              <a:pPr/>
              <a:t>‹#›</a:t>
            </a:fld>
            <a:endParaRPr lang="ru-RU"/>
          </a:p>
        </p:txBody>
      </p:sp>
    </p:spTree>
    <p:extLst>
      <p:ext uri="{BB962C8B-B14F-4D97-AF65-F5344CB8AC3E}">
        <p14:creationId xmlns:p14="http://schemas.microsoft.com/office/powerpoint/2010/main" val="3801483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0CE7F27-0C6F-4BEA-9CCD-FF9CA16578B5}" type="datetimeFigureOut">
              <a:rPr lang="ru-RU" smtClean="0"/>
              <a:pPr/>
              <a:t>14.03.2023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DB4AFB2-FF80-481B-8620-81DB7DC5B551}" type="slidenum">
              <a:rPr lang="ru-RU" smtClean="0"/>
              <a:pPr/>
              <a:t>‹#›</a:t>
            </a:fld>
            <a:endParaRPr lang="ru-RU"/>
          </a:p>
        </p:txBody>
      </p:sp>
    </p:spTree>
    <p:extLst>
      <p:ext uri="{BB962C8B-B14F-4D97-AF65-F5344CB8AC3E}">
        <p14:creationId xmlns:p14="http://schemas.microsoft.com/office/powerpoint/2010/main" val="822126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0CE7F27-0C6F-4BEA-9CCD-FF9CA16578B5}" type="datetimeFigureOut">
              <a:rPr lang="ru-RU" smtClean="0"/>
              <a:pPr/>
              <a:t>14.03.2023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DB4AFB2-FF80-481B-8620-81DB7DC5B551}" type="slidenum">
              <a:rPr lang="ru-RU" smtClean="0"/>
              <a:pPr/>
              <a:t>‹#›</a:t>
            </a:fld>
            <a:endParaRPr lang="ru-RU"/>
          </a:p>
        </p:txBody>
      </p:sp>
    </p:spTree>
    <p:extLst>
      <p:ext uri="{BB962C8B-B14F-4D97-AF65-F5344CB8AC3E}">
        <p14:creationId xmlns:p14="http://schemas.microsoft.com/office/powerpoint/2010/main" val="892138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0CE7F27-0C6F-4BEA-9CCD-FF9CA16578B5}" type="datetimeFigureOut">
              <a:rPr lang="ru-RU" smtClean="0"/>
              <a:pPr/>
              <a:t>14.03.2023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DB4AFB2-FF80-481B-8620-81DB7DC5B551}" type="slidenum">
              <a:rPr lang="ru-RU" smtClean="0"/>
              <a:pPr/>
              <a:t>‹#›</a:t>
            </a:fld>
            <a:endParaRPr lang="ru-RU"/>
          </a:p>
        </p:txBody>
      </p:sp>
    </p:spTree>
    <p:extLst>
      <p:ext uri="{BB962C8B-B14F-4D97-AF65-F5344CB8AC3E}">
        <p14:creationId xmlns:p14="http://schemas.microsoft.com/office/powerpoint/2010/main" val="2233808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0CE7F27-0C6F-4BEA-9CCD-FF9CA16578B5}" type="datetimeFigureOut">
              <a:rPr lang="ru-RU" smtClean="0"/>
              <a:pPr/>
              <a:t>14.03.2023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DB4AFB2-FF80-481B-8620-81DB7DC5B551}" type="slidenum">
              <a:rPr lang="ru-RU" smtClean="0"/>
              <a:pPr/>
              <a:t>‹#›</a:t>
            </a:fld>
            <a:endParaRPr lang="ru-RU"/>
          </a:p>
        </p:txBody>
      </p:sp>
    </p:spTree>
    <p:extLst>
      <p:ext uri="{BB962C8B-B14F-4D97-AF65-F5344CB8AC3E}">
        <p14:creationId xmlns:p14="http://schemas.microsoft.com/office/powerpoint/2010/main" val="1972320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10CE7F27-0C6F-4BEA-9CCD-FF9CA16578B5}" type="datetimeFigureOut">
              <a:rPr lang="ru-RU" smtClean="0"/>
              <a:pPr/>
              <a:t>14.03.2023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DB4AFB2-FF80-481B-8620-81DB7DC5B551}" type="slidenum">
              <a:rPr lang="ru-RU" smtClean="0"/>
              <a:pPr/>
              <a:t>‹#›</a:t>
            </a:fld>
            <a:endParaRPr lang="ru-RU"/>
          </a:p>
        </p:txBody>
      </p:sp>
    </p:spTree>
    <p:extLst>
      <p:ext uri="{BB962C8B-B14F-4D97-AF65-F5344CB8AC3E}">
        <p14:creationId xmlns:p14="http://schemas.microsoft.com/office/powerpoint/2010/main" val="2507570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10CE7F27-0C6F-4BEA-9CCD-FF9CA16578B5}" type="datetimeFigureOut">
              <a:rPr lang="ru-RU" smtClean="0"/>
              <a:pPr/>
              <a:t>14.03.2023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DB4AFB2-FF80-481B-8620-81DB7DC5B551}" type="slidenum">
              <a:rPr lang="ru-RU" smtClean="0"/>
              <a:pPr/>
              <a:t>‹#›</a:t>
            </a:fld>
            <a:endParaRPr lang="ru-RU"/>
          </a:p>
        </p:txBody>
      </p:sp>
    </p:spTree>
    <p:extLst>
      <p:ext uri="{BB962C8B-B14F-4D97-AF65-F5344CB8AC3E}">
        <p14:creationId xmlns:p14="http://schemas.microsoft.com/office/powerpoint/2010/main" val="2383681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0CE7F27-0C6F-4BEA-9CCD-FF9CA16578B5}" type="datetimeFigureOut">
              <a:rPr lang="ru-RU" smtClean="0"/>
              <a:pPr/>
              <a:t>14.03.2023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DB4AFB2-FF80-481B-8620-81DB7DC5B551}" type="slidenum">
              <a:rPr lang="ru-RU" smtClean="0"/>
              <a:pPr/>
              <a:t>‹#›</a:t>
            </a:fld>
            <a:endParaRPr lang="ru-RU"/>
          </a:p>
        </p:txBody>
      </p:sp>
    </p:spTree>
    <p:extLst>
      <p:ext uri="{BB962C8B-B14F-4D97-AF65-F5344CB8AC3E}">
        <p14:creationId xmlns:p14="http://schemas.microsoft.com/office/powerpoint/2010/main" val="79554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CE7F27-0C6F-4BEA-9CCD-FF9CA16578B5}" type="datetimeFigureOut">
              <a:rPr lang="ru-RU" smtClean="0"/>
              <a:pPr/>
              <a:t>14.03.2023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DB4AFB2-FF80-481B-8620-81DB7DC5B551}" type="slidenum">
              <a:rPr lang="ru-RU" smtClean="0"/>
              <a:pPr/>
              <a:t>‹#›</a:t>
            </a:fld>
            <a:endParaRPr lang="ru-RU"/>
          </a:p>
        </p:txBody>
      </p:sp>
    </p:spTree>
    <p:extLst>
      <p:ext uri="{BB962C8B-B14F-4D97-AF65-F5344CB8AC3E}">
        <p14:creationId xmlns:p14="http://schemas.microsoft.com/office/powerpoint/2010/main" val="1422936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10CE7F27-0C6F-4BEA-9CCD-FF9CA16578B5}" type="datetimeFigureOut">
              <a:rPr lang="ru-RU" smtClean="0"/>
              <a:pPr/>
              <a:t>14.03.2023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DB4AFB2-FF80-481B-8620-81DB7DC5B551}" type="slidenum">
              <a:rPr lang="ru-RU" smtClean="0"/>
              <a:pPr/>
              <a:t>‹#›</a:t>
            </a:fld>
            <a:endParaRPr lang="ru-RU"/>
          </a:p>
        </p:txBody>
      </p:sp>
    </p:spTree>
    <p:extLst>
      <p:ext uri="{BB962C8B-B14F-4D97-AF65-F5344CB8AC3E}">
        <p14:creationId xmlns:p14="http://schemas.microsoft.com/office/powerpoint/2010/main" val="661379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10CE7F27-0C6F-4BEA-9CCD-FF9CA16578B5}" type="datetimeFigureOut">
              <a:rPr lang="ru-RU" smtClean="0"/>
              <a:pPr/>
              <a:t>14.03.2023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DB4AFB2-FF80-481B-8620-81DB7DC5B551}" type="slidenum">
              <a:rPr lang="ru-RU" smtClean="0"/>
              <a:pPr/>
              <a:t>‹#›</a:t>
            </a:fld>
            <a:endParaRPr lang="ru-RU"/>
          </a:p>
        </p:txBody>
      </p:sp>
    </p:spTree>
    <p:extLst>
      <p:ext uri="{BB962C8B-B14F-4D97-AF65-F5344CB8AC3E}">
        <p14:creationId xmlns:p14="http://schemas.microsoft.com/office/powerpoint/2010/main" val="1589120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CE7F27-0C6F-4BEA-9CCD-FF9CA16578B5}" type="datetimeFigureOut">
              <a:rPr lang="ru-RU" smtClean="0"/>
              <a:pPr/>
              <a:t>14.03.2023</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B4AFB2-FF80-481B-8620-81DB7DC5B551}" type="slidenum">
              <a:rPr lang="ru-RU" smtClean="0"/>
              <a:pPr/>
              <a:t>‹#›</a:t>
            </a:fld>
            <a:endParaRPr lang="ru-RU"/>
          </a:p>
        </p:txBody>
      </p:sp>
    </p:spTree>
    <p:extLst>
      <p:ext uri="{BB962C8B-B14F-4D97-AF65-F5344CB8AC3E}">
        <p14:creationId xmlns:p14="http://schemas.microsoft.com/office/powerpoint/2010/main" val="147583043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znanio.ru/media/suhomlinskij-2698658" TargetMode="External"/><Relationship Id="rId7" Type="http://schemas.openxmlformats.org/officeDocument/2006/relationships/image" Target="../media/image2.png"/><Relationship Id="rId2" Type="http://schemas.openxmlformats.org/officeDocument/2006/relationships/hyperlink" Target="https://externat.foxford.ru/" TargetMode="External"/><Relationship Id="rId1" Type="http://schemas.openxmlformats.org/officeDocument/2006/relationships/slideLayout" Target="../slideLayouts/slideLayout7.xml"/><Relationship Id="rId6" Type="http://schemas.openxmlformats.org/officeDocument/2006/relationships/hyperlink" Target="https://infourok.ru/user/nosireva-olga-aleksandrovna/page/velikie-pedagogi" TargetMode="External"/><Relationship Id="rId5" Type="http://schemas.openxmlformats.org/officeDocument/2006/relationships/hyperlink" Target="https://externat.foxford.ru/polezno-znat/6-genialnyh-otkrytiy-lva-vygotskogo" TargetMode="External"/><Relationship Id="rId4" Type="http://schemas.openxmlformats.org/officeDocument/2006/relationships/hyperlink" Target="https://skillbox.ru/media/education/yanush-korchak-kratko-o-ego-zhizni-smerti-i-pedagogicheskikh-ideyakh/"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EA84551-A0BC-EC0F-BF40-E2FD8908F0C4}"/>
              </a:ext>
            </a:extLst>
          </p:cNvPr>
          <p:cNvSpPr>
            <a:spLocks noGrp="1"/>
          </p:cNvSpPr>
          <p:nvPr>
            <p:ph type="ctrTitle"/>
          </p:nvPr>
        </p:nvSpPr>
        <p:spPr>
          <a:xfrm>
            <a:off x="1524000" y="2101747"/>
            <a:ext cx="9144000" cy="1767888"/>
          </a:xfrm>
        </p:spPr>
        <p:txBody>
          <a:bodyPr/>
          <a:lstStyle/>
          <a:p>
            <a:r>
              <a:rPr lang="ru-RU" dirty="0"/>
              <a:t>Альманах: «Великие педагоги»</a:t>
            </a:r>
          </a:p>
        </p:txBody>
      </p:sp>
      <p:sp>
        <p:nvSpPr>
          <p:cNvPr id="3" name="Подзаголовок 2">
            <a:extLst>
              <a:ext uri="{FF2B5EF4-FFF2-40B4-BE49-F238E27FC236}">
                <a16:creationId xmlns:a16="http://schemas.microsoft.com/office/drawing/2014/main" id="{2F83B2B4-7154-D445-999C-1C8229A53B78}"/>
              </a:ext>
            </a:extLst>
          </p:cNvPr>
          <p:cNvSpPr>
            <a:spLocks noGrp="1"/>
          </p:cNvSpPr>
          <p:nvPr>
            <p:ph type="subTitle" idx="1"/>
          </p:nvPr>
        </p:nvSpPr>
        <p:spPr>
          <a:xfrm>
            <a:off x="8494642" y="4439479"/>
            <a:ext cx="2809461" cy="1152938"/>
          </a:xfrm>
        </p:spPr>
        <p:txBody>
          <a:bodyPr>
            <a:noAutofit/>
          </a:bodyPr>
          <a:lstStyle/>
          <a:p>
            <a:r>
              <a:rPr lang="ru-RU" sz="1200" dirty="0"/>
              <a:t>МБДОУ д/с№69 «Уникум» </a:t>
            </a:r>
            <a:r>
              <a:rPr lang="ru-RU" sz="1200" dirty="0" err="1"/>
              <a:t>г.Ставрополя</a:t>
            </a:r>
            <a:r>
              <a:rPr lang="ru-RU" sz="1200" dirty="0"/>
              <a:t> </a:t>
            </a:r>
          </a:p>
          <a:p>
            <a:r>
              <a:rPr lang="ru-RU" sz="1200" dirty="0"/>
              <a:t>подготовила заместитель заведующего по УВР Гурковская С.Г.</a:t>
            </a:r>
          </a:p>
        </p:txBody>
      </p:sp>
      <p:pic>
        <p:nvPicPr>
          <p:cNvPr id="5" name="object 2"/>
          <p:cNvPicPr/>
          <p:nvPr/>
        </p:nvPicPr>
        <p:blipFill>
          <a:blip r:embed="rId2" cstate="print"/>
          <a:stretch>
            <a:fillRect/>
          </a:stretch>
        </p:blipFill>
        <p:spPr>
          <a:xfrm>
            <a:off x="176981" y="5884606"/>
            <a:ext cx="5997903" cy="722673"/>
          </a:xfrm>
          <a:prstGeom prst="rect">
            <a:avLst/>
          </a:prstGeom>
        </p:spPr>
      </p:pic>
      <p:pic>
        <p:nvPicPr>
          <p:cNvPr id="7" name="object 2"/>
          <p:cNvPicPr/>
          <p:nvPr/>
        </p:nvPicPr>
        <p:blipFill>
          <a:blip r:embed="rId2" cstate="print"/>
          <a:stretch>
            <a:fillRect/>
          </a:stretch>
        </p:blipFill>
        <p:spPr>
          <a:xfrm>
            <a:off x="6194097" y="5868420"/>
            <a:ext cx="5997903" cy="783103"/>
          </a:xfrm>
          <a:prstGeom prst="rect">
            <a:avLst/>
          </a:prstGeom>
        </p:spPr>
      </p:pic>
      <p:pic>
        <p:nvPicPr>
          <p:cNvPr id="8" name="object 7"/>
          <p:cNvPicPr/>
          <p:nvPr/>
        </p:nvPicPr>
        <p:blipFill>
          <a:blip r:embed="rId3" cstate="print"/>
          <a:stretch>
            <a:fillRect/>
          </a:stretch>
        </p:blipFill>
        <p:spPr>
          <a:xfrm>
            <a:off x="732506" y="590558"/>
            <a:ext cx="2844594" cy="1511189"/>
          </a:xfrm>
          <a:prstGeom prst="rect">
            <a:avLst/>
          </a:prstGeom>
        </p:spPr>
      </p:pic>
    </p:spTree>
    <p:extLst>
      <p:ext uri="{BB962C8B-B14F-4D97-AF65-F5344CB8AC3E}">
        <p14:creationId xmlns:p14="http://schemas.microsoft.com/office/powerpoint/2010/main" val="27602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932733"/>
          </a:xfrm>
        </p:spPr>
        <p:txBody>
          <a:bodyPr>
            <a:normAutofit fontScale="90000"/>
          </a:bodyPr>
          <a:lstStyle/>
          <a:p>
            <a:r>
              <a:rPr lang="ru-RU" dirty="0"/>
              <a:t>Лев Семенович Выготский </a:t>
            </a:r>
            <a:r>
              <a:rPr lang="ru-RU" i="0" dirty="0">
                <a:solidFill>
                  <a:srgbClr val="000000"/>
                </a:solidFill>
                <a:effectLst/>
                <a:latin typeface="Circe"/>
              </a:rPr>
              <a:t>(1896−1934)</a:t>
            </a:r>
            <a:br>
              <a:rPr lang="ru-RU" i="0" dirty="0">
                <a:solidFill>
                  <a:srgbClr val="000000"/>
                </a:solidFill>
                <a:effectLst/>
                <a:latin typeface="Circe"/>
              </a:rPr>
            </a:br>
            <a:endParaRPr lang="ru-RU" dirty="0"/>
          </a:p>
        </p:txBody>
      </p:sp>
      <p:sp>
        <p:nvSpPr>
          <p:cNvPr id="3" name="Текст 2"/>
          <p:cNvSpPr>
            <a:spLocks noGrp="1"/>
          </p:cNvSpPr>
          <p:nvPr>
            <p:ph type="body" idx="1"/>
          </p:nvPr>
        </p:nvSpPr>
        <p:spPr>
          <a:xfrm>
            <a:off x="839789" y="1622323"/>
            <a:ext cx="3289760" cy="882752"/>
          </a:xfrm>
        </p:spPr>
        <p:txBody>
          <a:bodyPr/>
          <a:lstStyle/>
          <a:p>
            <a:endParaRPr lang="ru-RU" dirty="0"/>
          </a:p>
        </p:txBody>
      </p:sp>
      <p:sp>
        <p:nvSpPr>
          <p:cNvPr id="4" name="Содержимое 3"/>
          <p:cNvSpPr>
            <a:spLocks noGrp="1"/>
          </p:cNvSpPr>
          <p:nvPr>
            <p:ph sz="half" idx="2"/>
          </p:nvPr>
        </p:nvSpPr>
        <p:spPr>
          <a:xfrm>
            <a:off x="839788" y="2684205"/>
            <a:ext cx="3319257" cy="3505457"/>
          </a:xfrm>
        </p:spPr>
        <p:txBody>
          <a:bodyPr/>
          <a:lstStyle/>
          <a:p>
            <a:endParaRPr lang="ru-RU" dirty="0"/>
          </a:p>
        </p:txBody>
      </p:sp>
      <p:sp>
        <p:nvSpPr>
          <p:cNvPr id="5" name="Текст 4"/>
          <p:cNvSpPr>
            <a:spLocks noGrp="1"/>
          </p:cNvSpPr>
          <p:nvPr>
            <p:ph type="body" sz="quarter" idx="3"/>
          </p:nvPr>
        </p:nvSpPr>
        <p:spPr>
          <a:xfrm>
            <a:off x="4793226" y="1150375"/>
            <a:ext cx="6562162" cy="663678"/>
          </a:xfrm>
        </p:spPr>
        <p:txBody>
          <a:bodyPr>
            <a:normAutofit fontScale="92500" lnSpcReduction="10000"/>
          </a:bodyPr>
          <a:lstStyle/>
          <a:p>
            <a:r>
              <a:rPr lang="ru-RU" b="0" dirty="0"/>
              <a:t>Советский психолог, впервые связавший педагогику и психологию</a:t>
            </a:r>
          </a:p>
        </p:txBody>
      </p:sp>
      <p:sp>
        <p:nvSpPr>
          <p:cNvPr id="6" name="Содержимое 5"/>
          <p:cNvSpPr>
            <a:spLocks noGrp="1"/>
          </p:cNvSpPr>
          <p:nvPr>
            <p:ph sz="quarter" idx="4"/>
          </p:nvPr>
        </p:nvSpPr>
        <p:spPr>
          <a:xfrm>
            <a:off x="4557252" y="1814052"/>
            <a:ext cx="7051652" cy="4375611"/>
          </a:xfrm>
        </p:spPr>
        <p:txBody>
          <a:bodyPr>
            <a:noAutofit/>
          </a:bodyPr>
          <a:lstStyle/>
          <a:p>
            <a:r>
              <a:rPr lang="ru-RU" sz="1400" dirty="0"/>
              <a:t>. Исследователь особенностей детского развития. Основоположник коррекционной педагогики, социальной психологии и психолингвистики. Лев Семёнович родился в городе Орше, в семье преуспевающего финансиста. Лев получил отличное образование: до 6-го класса воспитывался на семейном обучении, затем поступил в мужскую гимназию, где изучал древние и иностранные языки с частными учителями. Поступил в Московский университет на медицинский факультет, но вскоре перевёлся на юридический. Через пару лет бросил и его, закончив учёбу на историко-философском факультете московского Университета имени Шанявского. После </a:t>
            </a:r>
            <a:r>
              <a:rPr lang="ru-RU" sz="1400" dirty="0" err="1"/>
              <a:t>Выготский</a:t>
            </a:r>
            <a:r>
              <a:rPr lang="ru-RU" sz="1400" dirty="0"/>
              <a:t> вернулся в Гомель, преподавал литературу в школах и на различных курсах, давал частные уроки, публиковал критические и литературоведческие статьи. В середине 1920-х годов Лев Семёнович заинтересовался коррекционной педагогикой — фактически он открыл это направление: впервые заговорил о том, что детей с особенностями в развитии можно и нужно социализировать. С 1929 года и до смерти </a:t>
            </a:r>
            <a:r>
              <a:rPr lang="ru-RU" sz="1400" dirty="0" err="1"/>
              <a:t>Выготский</a:t>
            </a:r>
            <a:r>
              <a:rPr lang="ru-RU" sz="1400" dirty="0"/>
              <a:t> работал научным руководителем психологической лаборатории в Экспериментальном дефектологическом институте. Он разработал теорию, на которой основаны все современные коррекционные практики. Лев Выготский умер в возрасте 37 лет от туберкулёза, но за недолгую жизнь успел совершить ряд открытий, которые перевернули представление о педагогике и детской психологии. </a:t>
            </a:r>
          </a:p>
        </p:txBody>
      </p:sp>
      <p:pic>
        <p:nvPicPr>
          <p:cNvPr id="1026" name="Picture 2" descr="C:\Users\Svetlana\Desktop\ac5eee0d5bc1c79ce86ff78200e58460.jpg"/>
          <p:cNvPicPr>
            <a:picLocks noChangeAspect="1" noChangeArrowheads="1"/>
          </p:cNvPicPr>
          <p:nvPr/>
        </p:nvPicPr>
        <p:blipFill>
          <a:blip r:embed="rId2" cstate="print"/>
          <a:srcRect/>
          <a:stretch>
            <a:fillRect/>
          </a:stretch>
        </p:blipFill>
        <p:spPr bwMode="auto">
          <a:xfrm>
            <a:off x="787152" y="1211985"/>
            <a:ext cx="3458947" cy="4773347"/>
          </a:xfrm>
          <a:prstGeom prst="rect">
            <a:avLst/>
          </a:prstGeom>
          <a:noFill/>
        </p:spPr>
      </p:pic>
      <p:pic>
        <p:nvPicPr>
          <p:cNvPr id="8" name="object 2"/>
          <p:cNvPicPr/>
          <p:nvPr/>
        </p:nvPicPr>
        <p:blipFill>
          <a:blip r:embed="rId3" cstate="print"/>
          <a:stretch>
            <a:fillRect/>
          </a:stretch>
        </p:blipFill>
        <p:spPr>
          <a:xfrm>
            <a:off x="6194097" y="6074897"/>
            <a:ext cx="5997903" cy="783103"/>
          </a:xfrm>
          <a:prstGeom prst="rect">
            <a:avLst/>
          </a:prstGeom>
        </p:spPr>
      </p:pic>
      <p:pic>
        <p:nvPicPr>
          <p:cNvPr id="9" name="object 2"/>
          <p:cNvPicPr/>
          <p:nvPr/>
        </p:nvPicPr>
        <p:blipFill>
          <a:blip r:embed="rId3" cstate="print"/>
          <a:stretch>
            <a:fillRect/>
          </a:stretch>
        </p:blipFill>
        <p:spPr>
          <a:xfrm>
            <a:off x="0" y="6074897"/>
            <a:ext cx="5997903" cy="783103"/>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09368" y="365125"/>
            <a:ext cx="10144432" cy="534527"/>
          </a:xfrm>
        </p:spPr>
        <p:txBody>
          <a:bodyPr>
            <a:normAutofit fontScale="90000"/>
          </a:bodyPr>
          <a:lstStyle/>
          <a:p>
            <a:r>
              <a:rPr lang="ru-RU" dirty="0"/>
              <a:t>Мысли о воспитании </a:t>
            </a:r>
            <a:r>
              <a:rPr lang="ru-RU" dirty="0" err="1"/>
              <a:t>Л.С.Выготского</a:t>
            </a:r>
            <a:endParaRPr lang="ru-RU" dirty="0"/>
          </a:p>
        </p:txBody>
      </p:sp>
      <p:sp>
        <p:nvSpPr>
          <p:cNvPr id="3" name="Содержимое 2"/>
          <p:cNvSpPr>
            <a:spLocks noGrp="1"/>
          </p:cNvSpPr>
          <p:nvPr>
            <p:ph idx="1"/>
          </p:nvPr>
        </p:nvSpPr>
        <p:spPr>
          <a:xfrm>
            <a:off x="838200" y="1150374"/>
            <a:ext cx="10515600" cy="5026589"/>
          </a:xfrm>
        </p:spPr>
        <p:txBody>
          <a:bodyPr>
            <a:normAutofit lnSpcReduction="10000"/>
          </a:bodyPr>
          <a:lstStyle/>
          <a:p>
            <a:r>
              <a:rPr lang="ru-RU" sz="1800" dirty="0"/>
              <a:t>Зона ближайшего развития </a:t>
            </a:r>
            <a:r>
              <a:rPr lang="ru-RU" sz="1600" dirty="0"/>
              <a:t>Важно не то, что ребёнок уже умеет, а то, чему он может научиться. Одно из самых важных открытий </a:t>
            </a:r>
            <a:r>
              <a:rPr lang="ru-RU" sz="1600" dirty="0" err="1"/>
              <a:t>Выготского</a:t>
            </a:r>
            <a:r>
              <a:rPr lang="ru-RU" sz="1600" dirty="0"/>
              <a:t> состоит в том, что обучать — ещё не значит развивать. Учёба может даже тормозить развитие, если подолгу повторять уже усвоенное или требовать слишком многого. Поэтому обучение должно ориентироваться на зону ближайшего развития, то есть на задачи, которые ребёнок пока не может решить сам, но уже очень скоро сможет, а пока ему требуется лишь небольшая помощь взрослого</a:t>
            </a:r>
          </a:p>
          <a:p>
            <a:r>
              <a:rPr lang="ru-RU" sz="1600" dirty="0"/>
              <a:t>Важность игры. Действие в мнимой ситуации, создание произвольного намерения, образование жизненного плана, волевых мотивов — всё это возникает в игре и ставит её на высший уровень развития</a:t>
            </a:r>
          </a:p>
          <a:p>
            <a:r>
              <a:rPr lang="ru-RU" sz="1600" dirty="0"/>
              <a:t>Воспитание и обучение неразделимы. Он выделял две линии развития: </a:t>
            </a:r>
          </a:p>
          <a:p>
            <a:pPr marL="0" indent="0">
              <a:buNone/>
            </a:pPr>
            <a:r>
              <a:rPr lang="ru-RU" sz="1600" dirty="0"/>
              <a:t> Первая — саморазвитие: оно происходит естественным путём по мере созревания физиологии и психики.</a:t>
            </a:r>
          </a:p>
          <a:p>
            <a:pPr marL="0" indent="0">
              <a:buNone/>
            </a:pPr>
            <a:r>
              <a:rPr lang="ru-RU" sz="1600" dirty="0"/>
              <a:t>  Вторая — овладение культурой: языком, системой счисления, нормами поведения и морали.</a:t>
            </a:r>
          </a:p>
          <a:p>
            <a:r>
              <a:rPr lang="ru-RU" sz="1600" dirty="0"/>
              <a:t>Атмосфера сотрудничества.</a:t>
            </a:r>
          </a:p>
          <a:p>
            <a:r>
              <a:rPr lang="ru-RU" sz="1600" dirty="0"/>
              <a:t>Относительность оценки. Сама по себе двойка есть только отрицательное описание состояния знаний программы у этих детей, но она не говорит, что эти дети вообще получили в школе.</a:t>
            </a:r>
          </a:p>
          <a:p>
            <a:r>
              <a:rPr lang="ru-RU" sz="1600" dirty="0"/>
              <a:t>Коррекционная педагогика </a:t>
            </a:r>
            <a:r>
              <a:rPr lang="ru-RU" sz="1600" dirty="0" err="1"/>
              <a:t>Выготского</a:t>
            </a:r>
            <a:r>
              <a:rPr lang="ru-RU" sz="1600" dirty="0"/>
              <a:t> без натяжки можно назвать отцом коррекционной педагогики: до него психологи только описывали проблемы особенных детей, не пытаясь решить их. </a:t>
            </a:r>
            <a:r>
              <a:rPr lang="ru-RU" sz="1600" dirty="0" err="1"/>
              <a:t>Выготский</a:t>
            </a:r>
            <a:r>
              <a:rPr lang="ru-RU" sz="1600" dirty="0"/>
              <a:t> предположил, что формирование личности у детей с особенностями происходит так же, как у остальных, а дефекты — не причина аномального развития, а следствие неправильной социализации. Если поместить ребёнка в принимающее окружение и правильно задействовать его сильные стороны, можно скомпенсировать недостатки. Именно на это направлены все современные коррекционные практики</a:t>
            </a:r>
          </a:p>
        </p:txBody>
      </p:sp>
      <p:pic>
        <p:nvPicPr>
          <p:cNvPr id="4" name="object 2"/>
          <p:cNvPicPr/>
          <p:nvPr/>
        </p:nvPicPr>
        <p:blipFill>
          <a:blip r:embed="rId2" cstate="print"/>
          <a:stretch>
            <a:fillRect/>
          </a:stretch>
        </p:blipFill>
        <p:spPr>
          <a:xfrm>
            <a:off x="6194097" y="6074897"/>
            <a:ext cx="5997903" cy="783103"/>
          </a:xfrm>
          <a:prstGeom prst="rect">
            <a:avLst/>
          </a:prstGeom>
        </p:spPr>
      </p:pic>
      <p:pic>
        <p:nvPicPr>
          <p:cNvPr id="5" name="object 2"/>
          <p:cNvPicPr/>
          <p:nvPr/>
        </p:nvPicPr>
        <p:blipFill>
          <a:blip r:embed="rId2" cstate="print"/>
          <a:stretch>
            <a:fillRect/>
          </a:stretch>
        </p:blipFill>
        <p:spPr>
          <a:xfrm>
            <a:off x="0" y="6074897"/>
            <a:ext cx="5997903" cy="783103"/>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C7C8BB-2FFC-74B1-DB76-65A3115CE9EB}"/>
              </a:ext>
            </a:extLst>
          </p:cNvPr>
          <p:cNvSpPr>
            <a:spLocks noGrp="1"/>
          </p:cNvSpPr>
          <p:nvPr>
            <p:ph type="title"/>
          </p:nvPr>
        </p:nvSpPr>
        <p:spPr/>
        <p:txBody>
          <a:bodyPr>
            <a:normAutofit/>
          </a:bodyPr>
          <a:lstStyle/>
          <a:p>
            <a:r>
              <a:rPr lang="ru-RU" sz="3600" i="0" u="none" strike="noStrike" dirty="0">
                <a:solidFill>
                  <a:srgbClr val="000000"/>
                </a:solidFill>
                <a:effectLst/>
              </a:rPr>
              <a:t>Януш Корчак</a:t>
            </a:r>
            <a:r>
              <a:rPr lang="ru-RU" sz="3600" i="0" dirty="0">
                <a:solidFill>
                  <a:srgbClr val="282828"/>
                </a:solidFill>
                <a:effectLst/>
              </a:rPr>
              <a:t> </a:t>
            </a:r>
            <a:r>
              <a:rPr lang="ru-RU" sz="2400" b="0" i="0" dirty="0">
                <a:solidFill>
                  <a:srgbClr val="282828"/>
                </a:solidFill>
                <a:effectLst/>
                <a:latin typeface="Roboto" panose="02000000000000000000" pitchFamily="2" charset="0"/>
              </a:rPr>
              <a:t>(настоящее имя </a:t>
            </a:r>
            <a:r>
              <a:rPr lang="ru-RU" sz="2400" b="0" i="0" dirty="0" err="1">
                <a:solidFill>
                  <a:srgbClr val="282828"/>
                </a:solidFill>
                <a:effectLst/>
                <a:latin typeface="Roboto" panose="02000000000000000000" pitchFamily="2" charset="0"/>
              </a:rPr>
              <a:t>Эрш</a:t>
            </a:r>
            <a:r>
              <a:rPr lang="ru-RU" sz="2400" b="0" i="0" dirty="0">
                <a:solidFill>
                  <a:srgbClr val="282828"/>
                </a:solidFill>
                <a:effectLst/>
                <a:latin typeface="Roboto" panose="02000000000000000000" pitchFamily="2" charset="0"/>
              </a:rPr>
              <a:t> Хенрик Гольдшмидт) (1878–1942) — известный польский педагог, врач, писатель, общественный деятель</a:t>
            </a:r>
            <a:endParaRPr lang="ru-RU" sz="2400" dirty="0"/>
          </a:p>
        </p:txBody>
      </p:sp>
      <p:pic>
        <p:nvPicPr>
          <p:cNvPr id="6" name="Объект 5">
            <a:extLst>
              <a:ext uri="{FF2B5EF4-FFF2-40B4-BE49-F238E27FC236}">
                <a16:creationId xmlns:a16="http://schemas.microsoft.com/office/drawing/2014/main" id="{DB54496D-07E9-AEB9-BE91-5283008B300D}"/>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605630" y="1557338"/>
            <a:ext cx="4052095" cy="4486275"/>
          </a:xfrm>
        </p:spPr>
      </p:pic>
      <p:sp>
        <p:nvSpPr>
          <p:cNvPr id="4" name="Объект 3">
            <a:extLst>
              <a:ext uri="{FF2B5EF4-FFF2-40B4-BE49-F238E27FC236}">
                <a16:creationId xmlns:a16="http://schemas.microsoft.com/office/drawing/2014/main" id="{E1C88399-A404-1997-EDC6-66A7F9658593}"/>
              </a:ext>
            </a:extLst>
          </p:cNvPr>
          <p:cNvSpPr>
            <a:spLocks noGrp="1"/>
          </p:cNvSpPr>
          <p:nvPr>
            <p:ph sz="half" idx="2"/>
          </p:nvPr>
        </p:nvSpPr>
        <p:spPr>
          <a:xfrm>
            <a:off x="4772025" y="1272209"/>
            <a:ext cx="7048914" cy="5028579"/>
          </a:xfrm>
        </p:spPr>
        <p:txBody>
          <a:bodyPr>
            <a:normAutofit fontScale="25000" lnSpcReduction="20000"/>
          </a:bodyPr>
          <a:lstStyle/>
          <a:p>
            <a:pPr algn="l" fontAlgn="base" latinLnBrk="0"/>
            <a:r>
              <a:rPr lang="ru-RU" sz="4800" b="0" i="0" u="none" strike="noStrike" dirty="0">
                <a:solidFill>
                  <a:srgbClr val="000000"/>
                </a:solidFill>
                <a:effectLst/>
              </a:rPr>
              <a:t>Януш Корчак (1878–1942) родился и большую часть жизни прожил в Польше. По образованию был врачом-педиатром, но ещё студентом параллельно с учёбой стал много помогать детям бедняков. В конце концов он пришёл к мысли о том, что гораздо больше, чем в роли доктора, сможет сделать, если постарается привнести хотя бы немного света в жизнь сирот и детей из неблагополучных семей, удержать их от криминальной судьбы.</a:t>
            </a:r>
          </a:p>
          <a:p>
            <a:pPr algn="l" fontAlgn="base" latinLnBrk="0"/>
            <a:r>
              <a:rPr lang="ru-RU" sz="4800" b="0" i="0" u="none" strike="noStrike" dirty="0">
                <a:solidFill>
                  <a:srgbClr val="000000"/>
                </a:solidFill>
                <a:effectLst/>
              </a:rPr>
              <a:t>Так Корчак оставил первую профессию и ушёл работать в приют. В 1912 году он открыл на пожертвования первый собственный дом сирот для беспризорников (потом появился ещё один).</a:t>
            </a:r>
          </a:p>
          <a:p>
            <a:pPr algn="l" fontAlgn="base" latinLnBrk="0"/>
            <a:r>
              <a:rPr lang="ru-RU" sz="4800" b="0" i="0" u="none" strike="noStrike" dirty="0">
                <a:solidFill>
                  <a:srgbClr val="000000"/>
                </a:solidFill>
                <a:effectLst/>
              </a:rPr>
              <a:t>Гораздо раньше и шире, чем на педагогическом поприще, Януш Корчак при жизни прославился как писатель. Он писал романы, повести для детей и взрослых, а в юности и стихи. Пожалуй, самые знаменитые его художественные произведения — «Король </a:t>
            </a:r>
            <a:r>
              <a:rPr lang="ru-RU" sz="4800" b="0" i="0" u="none" strike="noStrike" dirty="0" err="1">
                <a:solidFill>
                  <a:srgbClr val="000000"/>
                </a:solidFill>
                <a:effectLst/>
              </a:rPr>
              <a:t>Матиуш</a:t>
            </a:r>
            <a:r>
              <a:rPr lang="ru-RU" sz="4800" b="0" i="0" u="none" strike="noStrike" dirty="0">
                <a:solidFill>
                  <a:srgbClr val="000000"/>
                </a:solidFill>
                <a:effectLst/>
              </a:rPr>
              <a:t> Первый» и «Когда я снова стану маленьким». Кстати, именно литературное творчество стало причиной появления на свет Януша Корчака — это был псевдоним. Настоящее его имя — Генрик </a:t>
            </a:r>
            <a:r>
              <a:rPr lang="ru-RU" sz="4800" b="0" i="0" u="none" strike="noStrike" dirty="0" err="1">
                <a:solidFill>
                  <a:srgbClr val="000000"/>
                </a:solidFill>
                <a:effectLst/>
              </a:rPr>
              <a:t>Гольдшмит</a:t>
            </a:r>
            <a:r>
              <a:rPr lang="ru-RU" sz="4800" b="0" i="0" u="none" strike="noStrike" dirty="0">
                <a:solidFill>
                  <a:srgbClr val="000000"/>
                </a:solidFill>
                <a:effectLst/>
              </a:rPr>
              <a:t>.</a:t>
            </a:r>
          </a:p>
          <a:p>
            <a:pPr algn="l" fontAlgn="base" latinLnBrk="0"/>
            <a:r>
              <a:rPr lang="ru-RU" sz="4800" b="1" i="0" u="none" strike="noStrike" dirty="0">
                <a:solidFill>
                  <a:srgbClr val="000000"/>
                </a:solidFill>
                <a:effectLst/>
              </a:rPr>
              <a:t>Дома сирот Корчака: чем они знамениты</a:t>
            </a:r>
          </a:p>
          <a:p>
            <a:pPr algn="l" fontAlgn="base" latinLnBrk="0"/>
            <a:r>
              <a:rPr lang="ru-RU" sz="4800" b="0" i="0" u="none" strike="noStrike" dirty="0">
                <a:solidFill>
                  <a:srgbClr val="000000"/>
                </a:solidFill>
                <a:effectLst/>
              </a:rPr>
              <a:t>Вместо традиционной для того времени, почти тюремной модели приюта Корчак построил настоящую детскую республику — со своим советом самоуправления, законодательным сеймом, товарищеским судом и обширным кодексом законов, большинство которых за нарушение правил предусматривали… прощение!</a:t>
            </a:r>
          </a:p>
          <a:p>
            <a:pPr algn="l" fontAlgn="base" latinLnBrk="0"/>
            <a:r>
              <a:rPr lang="ru-RU" sz="4800" b="0" i="0" u="none" strike="noStrike" dirty="0">
                <a:solidFill>
                  <a:srgbClr val="000000"/>
                </a:solidFill>
                <a:effectLst/>
              </a:rPr>
              <a:t>Несмотря на такие демократичные условия, поладить с колючими и трудными детьми, которые уже успели много бед хлебнуть в жизни, удалось не сразу — но постепенно это всё-таки получилось. В успех этого эксперимента очень многие люди не верили, считали Корчака чудаком. Зато потом в его доме сирот стажировались молодые педагоги.</a:t>
            </a:r>
          </a:p>
          <a:p>
            <a:pPr algn="l" fontAlgn="base" latinLnBrk="0"/>
            <a:r>
              <a:rPr lang="ru-RU" sz="4800" b="0" i="0" u="none" strike="noStrike" dirty="0">
                <a:solidFill>
                  <a:srgbClr val="000000"/>
                </a:solidFill>
                <a:effectLst/>
              </a:rPr>
              <a:t>Корчак старался донести свои идеи воспитания до как можно большего количества людей — он часто выступал на радио и писал статьи, был, как бы сейчас сказали, медийной персоной.</a:t>
            </a:r>
          </a:p>
          <a:p>
            <a:pPr algn="l" fontAlgn="base" latinLnBrk="0"/>
            <a:r>
              <a:rPr lang="ru-RU" sz="4800" b="0" i="0" u="none" strike="noStrike" dirty="0">
                <a:solidFill>
                  <a:srgbClr val="000000"/>
                </a:solidFill>
                <a:effectLst/>
              </a:rPr>
              <a:t>Последние два года жизни Януша Корчака прошли в тюрьме и еврейском гетто, в которое он попал вместе со своими воспитанниками, когда Польшу оккупировала фашистская Германия. Он до конца старался, насколько возможно, позаботиться о детях. В конце концов его вместе с подопечными отправили в концлагерь Треблинка. Есть сведения о том, что Корчаку дважды (по другим данным — трижды) выпадал шанс спастись. Но сделать это можно было только в одиночку. Конечно, Корчак, всю свою жизнь посвятивший детям, не мог согласиться на это. Он разделил с ними и смерть в газовой камере.</a:t>
            </a:r>
          </a:p>
          <a:p>
            <a:endParaRPr lang="ru-RU" dirty="0"/>
          </a:p>
        </p:txBody>
      </p:sp>
      <p:pic>
        <p:nvPicPr>
          <p:cNvPr id="5" name="object 2"/>
          <p:cNvPicPr/>
          <p:nvPr/>
        </p:nvPicPr>
        <p:blipFill>
          <a:blip r:embed="rId3" cstate="print"/>
          <a:stretch>
            <a:fillRect/>
          </a:stretch>
        </p:blipFill>
        <p:spPr>
          <a:xfrm>
            <a:off x="6194097" y="6074897"/>
            <a:ext cx="5997903" cy="783103"/>
          </a:xfrm>
          <a:prstGeom prst="rect">
            <a:avLst/>
          </a:prstGeom>
        </p:spPr>
      </p:pic>
      <p:pic>
        <p:nvPicPr>
          <p:cNvPr id="7" name="object 2"/>
          <p:cNvPicPr/>
          <p:nvPr/>
        </p:nvPicPr>
        <p:blipFill>
          <a:blip r:embed="rId3" cstate="print"/>
          <a:stretch>
            <a:fillRect/>
          </a:stretch>
        </p:blipFill>
        <p:spPr>
          <a:xfrm>
            <a:off x="0" y="6074897"/>
            <a:ext cx="5997903" cy="783103"/>
          </a:xfrm>
          <a:prstGeom prst="rect">
            <a:avLst/>
          </a:prstGeom>
        </p:spPr>
      </p:pic>
    </p:spTree>
    <p:extLst>
      <p:ext uri="{BB962C8B-B14F-4D97-AF65-F5344CB8AC3E}">
        <p14:creationId xmlns:p14="http://schemas.microsoft.com/office/powerpoint/2010/main" val="2350449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87EC20E9-EF96-9BFE-BE51-6BE99A777275}"/>
              </a:ext>
            </a:extLst>
          </p:cNvPr>
          <p:cNvSpPr txBox="1"/>
          <p:nvPr/>
        </p:nvSpPr>
        <p:spPr>
          <a:xfrm>
            <a:off x="954157" y="477078"/>
            <a:ext cx="8186271" cy="5078313"/>
          </a:xfrm>
          <a:prstGeom prst="rect">
            <a:avLst/>
          </a:prstGeom>
          <a:noFill/>
        </p:spPr>
        <p:txBody>
          <a:bodyPr wrap="square">
            <a:spAutoFit/>
          </a:bodyPr>
          <a:lstStyle/>
          <a:p>
            <a:r>
              <a:rPr lang="ru-RU" dirty="0"/>
              <a:t>Цитаты Януша Корчака</a:t>
            </a:r>
          </a:p>
          <a:p>
            <a:r>
              <a:rPr lang="ru-RU" dirty="0"/>
              <a:t>«Детство — это не рай, это драма».</a:t>
            </a:r>
          </a:p>
          <a:p>
            <a:r>
              <a:rPr lang="ru-RU" dirty="0"/>
              <a:t>«Те, у кого не было безмятежного, настоящего детства, страдают всю жизнь».</a:t>
            </a:r>
          </a:p>
          <a:p>
            <a:r>
              <a:rPr lang="ru-RU" dirty="0"/>
              <a:t>«Одна из грубейших ошибок — считать, что педагогика является наукой о ребёнке, а не о человеке. Детей нет, есть люди, но с иным масштабом понятий, иным запасом опыта, иными влечениями, иной игрой чувств».</a:t>
            </a:r>
          </a:p>
          <a:p>
            <a:r>
              <a:rPr lang="ru-RU" dirty="0"/>
              <a:t>«Как ребёнок сумеет жить завтра, если мы не даём ему жить сегодня сознательной, ответственной жизнью?»</a:t>
            </a:r>
          </a:p>
          <a:p>
            <a:r>
              <a:rPr lang="ru-RU" dirty="0"/>
              <a:t>«Не топтать, не помыкать, не отдавать в рабство завтрашнему дню, не остужать, не спешить и не гнать».</a:t>
            </a:r>
          </a:p>
          <a:p>
            <a:r>
              <a:rPr lang="ru-RU" dirty="0"/>
              <a:t>«Всё, что достигнуто дрессировкой, нажимом, насилием, — непрочно, неверно и ненадёжно».</a:t>
            </a:r>
          </a:p>
          <a:p>
            <a:r>
              <a:rPr lang="ru-RU" dirty="0"/>
              <a:t>«Ребёнок — иностранец, он не понимает языка, не знает направления улиц, не знает законов и обычаев. Порой предпочитает осмотреться сам; трудно — попросит указания и совета. Необходим гид, который вежливо ответит на вопросы».</a:t>
            </a:r>
          </a:p>
          <a:p>
            <a:r>
              <a:rPr lang="ru-RU" dirty="0"/>
              <a:t>«Реформаторов ожидает плохой конец. Только после их смерти люди начинают видеть, что они были правы, и воздвигают им памятники».</a:t>
            </a:r>
          </a:p>
        </p:txBody>
      </p:sp>
      <p:pic>
        <p:nvPicPr>
          <p:cNvPr id="3" name="object 2"/>
          <p:cNvPicPr/>
          <p:nvPr/>
        </p:nvPicPr>
        <p:blipFill>
          <a:blip r:embed="rId2" cstate="print"/>
          <a:stretch>
            <a:fillRect/>
          </a:stretch>
        </p:blipFill>
        <p:spPr>
          <a:xfrm>
            <a:off x="6194097" y="6074897"/>
            <a:ext cx="5997903" cy="783103"/>
          </a:xfrm>
          <a:prstGeom prst="rect">
            <a:avLst/>
          </a:prstGeom>
        </p:spPr>
      </p:pic>
      <p:pic>
        <p:nvPicPr>
          <p:cNvPr id="4" name="object 2"/>
          <p:cNvPicPr/>
          <p:nvPr/>
        </p:nvPicPr>
        <p:blipFill>
          <a:blip r:embed="rId2" cstate="print"/>
          <a:stretch>
            <a:fillRect/>
          </a:stretch>
        </p:blipFill>
        <p:spPr>
          <a:xfrm>
            <a:off x="240664" y="6074897"/>
            <a:ext cx="5997903" cy="783103"/>
          </a:xfrm>
          <a:prstGeom prst="rect">
            <a:avLst/>
          </a:prstGeom>
        </p:spPr>
      </p:pic>
    </p:spTree>
    <p:extLst>
      <p:ext uri="{BB962C8B-B14F-4D97-AF65-F5344CB8AC3E}">
        <p14:creationId xmlns:p14="http://schemas.microsoft.com/office/powerpoint/2010/main" val="4112555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220416-1720-6759-72C9-1A929E3FABFF}"/>
              </a:ext>
            </a:extLst>
          </p:cNvPr>
          <p:cNvSpPr>
            <a:spLocks noGrp="1"/>
          </p:cNvSpPr>
          <p:nvPr>
            <p:ph type="title"/>
          </p:nvPr>
        </p:nvSpPr>
        <p:spPr/>
        <p:txBody>
          <a:bodyPr/>
          <a:lstStyle/>
          <a:p>
            <a:r>
              <a:rPr lang="ru-RU" dirty="0"/>
              <a:t>Педагогические идеи Януша Корчака</a:t>
            </a:r>
            <a:br>
              <a:rPr lang="ru-RU" dirty="0"/>
            </a:br>
            <a:endParaRPr lang="ru-RU" dirty="0"/>
          </a:p>
        </p:txBody>
      </p:sp>
      <p:sp>
        <p:nvSpPr>
          <p:cNvPr id="3" name="Объект 2">
            <a:extLst>
              <a:ext uri="{FF2B5EF4-FFF2-40B4-BE49-F238E27FC236}">
                <a16:creationId xmlns:a16="http://schemas.microsoft.com/office/drawing/2014/main" id="{1A201E82-728B-2544-F1D7-34B1BA044514}"/>
              </a:ext>
            </a:extLst>
          </p:cNvPr>
          <p:cNvSpPr>
            <a:spLocks noGrp="1"/>
          </p:cNvSpPr>
          <p:nvPr>
            <p:ph idx="1"/>
          </p:nvPr>
        </p:nvSpPr>
        <p:spPr>
          <a:xfrm>
            <a:off x="838199" y="1257300"/>
            <a:ext cx="10634663" cy="4919663"/>
          </a:xfrm>
        </p:spPr>
        <p:txBody>
          <a:bodyPr>
            <a:normAutofit fontScale="55000" lnSpcReduction="20000"/>
          </a:bodyPr>
          <a:lstStyle/>
          <a:p>
            <a:r>
              <a:rPr lang="ru-RU" dirty="0"/>
              <a:t>Корчак первым в истории педагогики призвал смотреть на ребёнка как на полноценную личность и уважать его. Называл детей «малорослым народом», который обладает правами:</a:t>
            </a:r>
          </a:p>
          <a:p>
            <a:r>
              <a:rPr lang="ru-RU" dirty="0"/>
              <a:t>на любовь;</a:t>
            </a:r>
          </a:p>
          <a:p>
            <a:r>
              <a:rPr lang="ru-RU" dirty="0"/>
              <a:t>на признание важности их жизни сейчас, а не когда они станут взрослыми (детство не просто подготовительный этап к взрослой жизни, считал Корчак, а само по себе ценный период, и оно должно быть счастливым);</a:t>
            </a:r>
          </a:p>
          <a:p>
            <a:r>
              <a:rPr lang="ru-RU" dirty="0"/>
              <a:t>на индивидуальность — ребёнок может быть таким, каков он есть, это не материал, из которого воспитательными методами можно слепить «правильного» взрослого;</a:t>
            </a:r>
          </a:p>
          <a:p>
            <a:r>
              <a:rPr lang="ru-RU" dirty="0"/>
              <a:t>на уважение в любом возрасте, внимание к характеру, ценностям, эмоциям;</a:t>
            </a:r>
          </a:p>
          <a:p>
            <a:r>
              <a:rPr lang="ru-RU" dirty="0"/>
              <a:t>на ошибку и неудачу, потому что без ошибок невозможно получить опыт;</a:t>
            </a:r>
          </a:p>
          <a:p>
            <a:r>
              <a:rPr lang="ru-RU" dirty="0"/>
              <a:t>право на риск, возможные опасности и неудачи, без которых не получится исследовать мир. Тем самым он осуждал то, что мы сейчас называем гиперопекой: «Из страха, как бы смерть не отняла у нас ребёнка, мы отнимаем ребёнка у жизни. Не желая, чтобы он умер, мы не даём ему жить».</a:t>
            </a:r>
          </a:p>
          <a:p>
            <a:r>
              <a:rPr lang="ru-RU" dirty="0"/>
              <a:t>Разделял понятия «хороший» и «удобный» ребёнок. Главными инструментами педагога Корчак считал наблюдение и опыт. Право на ошибку он признавал не только за детьми, но и за педагогами и родителями. Ошибки, по мысли Корчака, определяют границы опыта.</a:t>
            </a:r>
          </a:p>
          <a:p>
            <a:endParaRPr lang="ru-RU" dirty="0"/>
          </a:p>
          <a:p>
            <a:r>
              <a:rPr lang="ru-RU" dirty="0"/>
              <a:t>Был пионером нравственного воспитания: ввёл метод коллективного воспитания и самовоспитания детей на основе детского самоуправления. Его система работала настолько хорошо, что на 200 воспитанников приюта приходилось всего четверо взрослых, включая кухарку и сторожа. В основном дети обслуживали себя сами — Корчак организовал систему трудовых дежурств.</a:t>
            </a:r>
          </a:p>
        </p:txBody>
      </p:sp>
      <p:pic>
        <p:nvPicPr>
          <p:cNvPr id="4" name="object 2"/>
          <p:cNvPicPr/>
          <p:nvPr/>
        </p:nvPicPr>
        <p:blipFill>
          <a:blip r:embed="rId2" cstate="print"/>
          <a:stretch>
            <a:fillRect/>
          </a:stretch>
        </p:blipFill>
        <p:spPr>
          <a:xfrm>
            <a:off x="6194097" y="6074897"/>
            <a:ext cx="5997903" cy="783103"/>
          </a:xfrm>
          <a:prstGeom prst="rect">
            <a:avLst/>
          </a:prstGeom>
        </p:spPr>
      </p:pic>
      <p:pic>
        <p:nvPicPr>
          <p:cNvPr id="5" name="object 2"/>
          <p:cNvPicPr/>
          <p:nvPr/>
        </p:nvPicPr>
        <p:blipFill>
          <a:blip r:embed="rId2" cstate="print"/>
          <a:stretch>
            <a:fillRect/>
          </a:stretch>
        </p:blipFill>
        <p:spPr>
          <a:xfrm>
            <a:off x="0" y="6074897"/>
            <a:ext cx="5997903" cy="783103"/>
          </a:xfrm>
          <a:prstGeom prst="rect">
            <a:avLst/>
          </a:prstGeom>
        </p:spPr>
      </p:pic>
    </p:spTree>
    <p:extLst>
      <p:ext uri="{BB962C8B-B14F-4D97-AF65-F5344CB8AC3E}">
        <p14:creationId xmlns:p14="http://schemas.microsoft.com/office/powerpoint/2010/main" val="802238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3870F43-8790-054C-8383-85743CA4A76A}"/>
              </a:ext>
            </a:extLst>
          </p:cNvPr>
          <p:cNvSpPr txBox="1"/>
          <p:nvPr/>
        </p:nvSpPr>
        <p:spPr>
          <a:xfrm>
            <a:off x="3935896" y="1338470"/>
            <a:ext cx="5671930" cy="4247317"/>
          </a:xfrm>
          <a:prstGeom prst="rect">
            <a:avLst/>
          </a:prstGeom>
          <a:noFill/>
        </p:spPr>
        <p:txBody>
          <a:bodyPr wrap="square">
            <a:spAutoFit/>
          </a:bodyPr>
          <a:lstStyle/>
          <a:p>
            <a:r>
              <a:rPr lang="ru-RU" dirty="0"/>
              <a:t>Источники:</a:t>
            </a:r>
          </a:p>
          <a:p>
            <a:endParaRPr lang="ru-RU" dirty="0">
              <a:hlinkClick r:id="rId2"/>
            </a:endParaRPr>
          </a:p>
          <a:p>
            <a:r>
              <a:rPr lang="en-US" dirty="0">
                <a:hlinkClick r:id="rId2"/>
              </a:rPr>
              <a:t>https://externat.foxford.ru/</a:t>
            </a:r>
            <a:endParaRPr lang="ru-RU" dirty="0"/>
          </a:p>
          <a:p>
            <a:r>
              <a:rPr lang="en-US" dirty="0">
                <a:hlinkClick r:id="rId3"/>
              </a:rPr>
              <a:t>https://znanio.ru/media/suhomlinskij-2698658</a:t>
            </a:r>
            <a:endParaRPr lang="ru-RU" dirty="0"/>
          </a:p>
          <a:p>
            <a:endParaRPr lang="ru-RU" dirty="0"/>
          </a:p>
          <a:p>
            <a:r>
              <a:rPr lang="en-US" dirty="0">
                <a:hlinkClick r:id="rId4"/>
              </a:rPr>
              <a:t>https://skillbox.ru/media/education/yanush-korchak-kratko-o-ego-zhizni-smerti-i-pedagogicheskikh-ideyakh/</a:t>
            </a:r>
            <a:endParaRPr lang="ru-RU" dirty="0"/>
          </a:p>
          <a:p>
            <a:endParaRPr lang="ru-RU" dirty="0"/>
          </a:p>
          <a:p>
            <a:r>
              <a:rPr lang="en-US" dirty="0">
                <a:hlinkClick r:id="rId5"/>
              </a:rPr>
              <a:t>https://externat.foxford.ru/polezno-znat/6-genialnyh-otkrytiy-lva-vygotskogo</a:t>
            </a:r>
            <a:endParaRPr lang="ru-RU" dirty="0"/>
          </a:p>
          <a:p>
            <a:endParaRPr lang="ru-RU" dirty="0"/>
          </a:p>
          <a:p>
            <a:r>
              <a:rPr lang="en-US" dirty="0">
                <a:hlinkClick r:id="rId6"/>
              </a:rPr>
              <a:t>https://infourok.ru/user/nosireva-olga-aleksandrovna/page/velikie-pedagogi</a:t>
            </a:r>
            <a:endParaRPr lang="ru-RU" dirty="0"/>
          </a:p>
          <a:p>
            <a:endParaRPr lang="ru-RU" dirty="0"/>
          </a:p>
          <a:p>
            <a:endParaRPr lang="ru-RU" dirty="0"/>
          </a:p>
        </p:txBody>
      </p:sp>
      <p:pic>
        <p:nvPicPr>
          <p:cNvPr id="6" name="object 7">
            <a:extLst>
              <a:ext uri="{FF2B5EF4-FFF2-40B4-BE49-F238E27FC236}">
                <a16:creationId xmlns:a16="http://schemas.microsoft.com/office/drawing/2014/main" id="{37744569-2C5A-888B-BA83-8A1C3C4D9E4C}"/>
              </a:ext>
            </a:extLst>
          </p:cNvPr>
          <p:cNvPicPr/>
          <p:nvPr/>
        </p:nvPicPr>
        <p:blipFill>
          <a:blip r:embed="rId7" cstate="print"/>
          <a:stretch>
            <a:fillRect/>
          </a:stretch>
        </p:blipFill>
        <p:spPr>
          <a:xfrm>
            <a:off x="732506" y="590558"/>
            <a:ext cx="2844594" cy="1511189"/>
          </a:xfrm>
          <a:prstGeom prst="rect">
            <a:avLst/>
          </a:prstGeom>
        </p:spPr>
      </p:pic>
      <p:pic>
        <p:nvPicPr>
          <p:cNvPr id="7" name="object 2">
            <a:extLst>
              <a:ext uri="{FF2B5EF4-FFF2-40B4-BE49-F238E27FC236}">
                <a16:creationId xmlns:a16="http://schemas.microsoft.com/office/drawing/2014/main" id="{A3E3F237-B951-241F-D0D3-804AE490DD0E}"/>
              </a:ext>
            </a:extLst>
          </p:cNvPr>
          <p:cNvPicPr/>
          <p:nvPr/>
        </p:nvPicPr>
        <p:blipFill>
          <a:blip r:embed="rId8" cstate="print"/>
          <a:stretch>
            <a:fillRect/>
          </a:stretch>
        </p:blipFill>
        <p:spPr>
          <a:xfrm>
            <a:off x="0" y="6074897"/>
            <a:ext cx="5997903" cy="783103"/>
          </a:xfrm>
          <a:prstGeom prst="rect">
            <a:avLst/>
          </a:prstGeom>
        </p:spPr>
      </p:pic>
      <p:pic>
        <p:nvPicPr>
          <p:cNvPr id="8" name="object 2">
            <a:extLst>
              <a:ext uri="{FF2B5EF4-FFF2-40B4-BE49-F238E27FC236}">
                <a16:creationId xmlns:a16="http://schemas.microsoft.com/office/drawing/2014/main" id="{AE29D87E-4945-65D9-DAA4-CBFE7D3C37EA}"/>
              </a:ext>
            </a:extLst>
          </p:cNvPr>
          <p:cNvPicPr/>
          <p:nvPr/>
        </p:nvPicPr>
        <p:blipFill>
          <a:blip r:embed="rId8" cstate="print"/>
          <a:stretch>
            <a:fillRect/>
          </a:stretch>
        </p:blipFill>
        <p:spPr>
          <a:xfrm>
            <a:off x="6096000" y="6074896"/>
            <a:ext cx="5997903" cy="783103"/>
          </a:xfrm>
          <a:prstGeom prst="rect">
            <a:avLst/>
          </a:prstGeom>
        </p:spPr>
      </p:pic>
    </p:spTree>
    <p:extLst>
      <p:ext uri="{BB962C8B-B14F-4D97-AF65-F5344CB8AC3E}">
        <p14:creationId xmlns:p14="http://schemas.microsoft.com/office/powerpoint/2010/main" val="3580582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FF0FD3-D9AF-6DC8-FF96-BE2B50B86CA3}"/>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E7710471-ECFA-7201-AE49-6D2D5DC102DE}"/>
              </a:ext>
            </a:extLst>
          </p:cNvPr>
          <p:cNvSpPr>
            <a:spLocks noGrp="1"/>
          </p:cNvSpPr>
          <p:nvPr>
            <p:ph idx="1"/>
          </p:nvPr>
        </p:nvSpPr>
        <p:spPr/>
        <p:txBody>
          <a:bodyPr>
            <a:normAutofit fontScale="55000" lnSpcReduction="20000"/>
          </a:bodyPr>
          <a:lstStyle/>
          <a:p>
            <a:pPr marL="0" indent="0">
              <a:buNone/>
            </a:pPr>
            <a:r>
              <a:rPr lang="ru-RU" sz="5800" b="0" i="0" dirty="0">
                <a:solidFill>
                  <a:srgbClr val="111115"/>
                </a:solidFill>
                <a:effectLst/>
              </a:rPr>
              <a:t>Василий Александрович Сухомлинский (1918—1970) </a:t>
            </a:r>
          </a:p>
          <a:p>
            <a:pPr marL="0" indent="0">
              <a:buNone/>
            </a:pPr>
            <a:r>
              <a:rPr lang="ru-RU" b="0" i="0" dirty="0">
                <a:solidFill>
                  <a:srgbClr val="111115"/>
                </a:solidFill>
                <a:effectLst/>
              </a:rPr>
              <a:t>родился 28 сентября на Украине, возле села Павлыш под Кременчугом, в крестьянской семье. После окончания рабфака был принят в Полтавский педагогический институт, но, проучившись недолго очно, перешел на заочное отделение и стал учительствовать недалеко от своих мест. В 17 лет он стал учителем начальной школы; в 1939 г. закончил институт по специальности украинский язык и литература. </a:t>
            </a:r>
            <a:br>
              <a:rPr lang="ru-RU" dirty="0"/>
            </a:br>
            <a:r>
              <a:rPr lang="ru-RU" b="0" i="0" dirty="0">
                <a:solidFill>
                  <a:srgbClr val="111115"/>
                </a:solidFill>
                <a:effectLst/>
              </a:rPr>
              <a:t>В Великую Отечественную войну был тяжело ранен — осколки снаряда остались у него в груди навсегда.</a:t>
            </a:r>
            <a:br>
              <a:rPr lang="ru-RU" dirty="0"/>
            </a:br>
            <a:r>
              <a:rPr lang="ru-RU" b="0" i="0" dirty="0">
                <a:solidFill>
                  <a:srgbClr val="111115"/>
                </a:solidFill>
                <a:effectLst/>
              </a:rPr>
              <a:t>В 1947 г. вернулся в родные края и стал директором </a:t>
            </a:r>
            <a:r>
              <a:rPr lang="ru-RU" b="0" i="0" dirty="0" err="1">
                <a:solidFill>
                  <a:srgbClr val="111115"/>
                </a:solidFill>
                <a:effectLst/>
              </a:rPr>
              <a:t>Павлышской</a:t>
            </a:r>
            <a:r>
              <a:rPr lang="ru-RU" b="0" i="0" dirty="0">
                <a:solidFill>
                  <a:srgbClr val="111115"/>
                </a:solidFill>
                <a:effectLst/>
              </a:rPr>
              <a:t> средней сельской школы. Здесь Сухомлинским было написано 38 книг и десятки неопубликованный рукописей. Это «школа радости», «остров чудес», «уголок красоты» — так называл ее Сухомлинский.</a:t>
            </a:r>
            <a:br>
              <a:rPr lang="ru-RU" dirty="0"/>
            </a:br>
            <a:r>
              <a:rPr lang="ru-RU" b="0" i="0" dirty="0">
                <a:solidFill>
                  <a:srgbClr val="111115"/>
                </a:solidFill>
                <a:effectLst/>
              </a:rPr>
              <a:t>До самой смерти (33 года) проработал Сухомлинский директором </a:t>
            </a:r>
            <a:r>
              <a:rPr lang="ru-RU" b="0" i="0" dirty="0" err="1">
                <a:solidFill>
                  <a:srgbClr val="111115"/>
                </a:solidFill>
                <a:effectLst/>
              </a:rPr>
              <a:t>Павлышской</a:t>
            </a:r>
            <a:r>
              <a:rPr lang="ru-RU" b="0" i="0" dirty="0">
                <a:solidFill>
                  <a:srgbClr val="111115"/>
                </a:solidFill>
                <a:effectLst/>
              </a:rPr>
              <a:t> школы и назвал эти годы «большим, ни с чем не сравнимым счастьем».</a:t>
            </a:r>
            <a:endParaRPr lang="ru-RU" dirty="0"/>
          </a:p>
        </p:txBody>
      </p:sp>
      <p:sp>
        <p:nvSpPr>
          <p:cNvPr id="4" name="Текст 3">
            <a:extLst>
              <a:ext uri="{FF2B5EF4-FFF2-40B4-BE49-F238E27FC236}">
                <a16:creationId xmlns:a16="http://schemas.microsoft.com/office/drawing/2014/main" id="{81672F83-E0C4-DA6C-EF31-722804454F80}"/>
              </a:ext>
            </a:extLst>
          </p:cNvPr>
          <p:cNvSpPr>
            <a:spLocks noGrp="1"/>
          </p:cNvSpPr>
          <p:nvPr>
            <p:ph type="body" sz="half" idx="2"/>
          </p:nvPr>
        </p:nvSpPr>
        <p:spPr/>
        <p:txBody>
          <a:bodyPr/>
          <a:lstStyle/>
          <a:p>
            <a:endParaRPr lang="ru-RU" dirty="0"/>
          </a:p>
        </p:txBody>
      </p:sp>
      <p:pic>
        <p:nvPicPr>
          <p:cNvPr id="6" name="Рисунок 5">
            <a:extLst>
              <a:ext uri="{FF2B5EF4-FFF2-40B4-BE49-F238E27FC236}">
                <a16:creationId xmlns:a16="http://schemas.microsoft.com/office/drawing/2014/main" id="{6A1D026C-FB52-BDB4-59AB-6A768156C18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6612" y="457200"/>
            <a:ext cx="3995106" cy="5387634"/>
          </a:xfrm>
          <a:prstGeom prst="rect">
            <a:avLst/>
          </a:prstGeom>
        </p:spPr>
      </p:pic>
      <p:pic>
        <p:nvPicPr>
          <p:cNvPr id="7" name="object 2"/>
          <p:cNvPicPr/>
          <p:nvPr/>
        </p:nvPicPr>
        <p:blipFill>
          <a:blip r:embed="rId3" cstate="print"/>
          <a:stretch>
            <a:fillRect/>
          </a:stretch>
        </p:blipFill>
        <p:spPr>
          <a:xfrm>
            <a:off x="6194097" y="6074897"/>
            <a:ext cx="5997903" cy="783103"/>
          </a:xfrm>
          <a:prstGeom prst="rect">
            <a:avLst/>
          </a:prstGeom>
        </p:spPr>
      </p:pic>
      <p:pic>
        <p:nvPicPr>
          <p:cNvPr id="8" name="object 2"/>
          <p:cNvPicPr/>
          <p:nvPr/>
        </p:nvPicPr>
        <p:blipFill>
          <a:blip r:embed="rId3" cstate="print"/>
          <a:stretch>
            <a:fillRect/>
          </a:stretch>
        </p:blipFill>
        <p:spPr>
          <a:xfrm>
            <a:off x="196420" y="6074897"/>
            <a:ext cx="5997903" cy="783103"/>
          </a:xfrm>
          <a:prstGeom prst="rect">
            <a:avLst/>
          </a:prstGeom>
        </p:spPr>
      </p:pic>
    </p:spTree>
    <p:extLst>
      <p:ext uri="{BB962C8B-B14F-4D97-AF65-F5344CB8AC3E}">
        <p14:creationId xmlns:p14="http://schemas.microsoft.com/office/powerpoint/2010/main" val="1309433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2A5A7C-8395-6490-BA0B-4AFCC81C8C13}"/>
              </a:ext>
            </a:extLst>
          </p:cNvPr>
          <p:cNvSpPr>
            <a:spLocks noGrp="1"/>
          </p:cNvSpPr>
          <p:nvPr>
            <p:ph type="title"/>
          </p:nvPr>
        </p:nvSpPr>
        <p:spPr/>
        <p:txBody>
          <a:bodyPr>
            <a:normAutofit/>
          </a:bodyPr>
          <a:lstStyle/>
          <a:p>
            <a:r>
              <a:rPr lang="ru-RU" sz="2000" dirty="0">
                <a:latin typeface="+mn-lt"/>
              </a:rPr>
              <a:t>Василий Александрович Сухомлинский: (1918) - педагог, член-корреспондент Академии педагогических наук СССР, кандидат педагогических наук, заслуженный учитель школы Украинской ССР, Герой Социалистического Труда.</a:t>
            </a:r>
            <a:br>
              <a:rPr lang="ru-RU" sz="2000" dirty="0">
                <a:latin typeface="+mn-lt"/>
              </a:rPr>
            </a:br>
            <a:endParaRPr lang="ru-RU" sz="2000" dirty="0">
              <a:latin typeface="+mn-lt"/>
            </a:endParaRPr>
          </a:p>
        </p:txBody>
      </p:sp>
      <p:sp>
        <p:nvSpPr>
          <p:cNvPr id="3" name="Объект 2">
            <a:extLst>
              <a:ext uri="{FF2B5EF4-FFF2-40B4-BE49-F238E27FC236}">
                <a16:creationId xmlns:a16="http://schemas.microsoft.com/office/drawing/2014/main" id="{DED91F00-6D85-03ED-222D-E60FCD40E3B2}"/>
              </a:ext>
            </a:extLst>
          </p:cNvPr>
          <p:cNvSpPr>
            <a:spLocks noGrp="1"/>
          </p:cNvSpPr>
          <p:nvPr>
            <p:ph sz="half" idx="1"/>
          </p:nvPr>
        </p:nvSpPr>
        <p:spPr>
          <a:xfrm>
            <a:off x="838200" y="1497496"/>
            <a:ext cx="5257800" cy="4679467"/>
          </a:xfrm>
        </p:spPr>
        <p:txBody>
          <a:bodyPr>
            <a:normAutofit fontScale="40000" lnSpcReduction="20000"/>
          </a:bodyPr>
          <a:lstStyle/>
          <a:p>
            <a:endParaRPr lang="ru-RU" dirty="0"/>
          </a:p>
          <a:p>
            <a:r>
              <a:rPr lang="ru-RU" sz="3400" dirty="0"/>
              <a:t>Педагог говорил, что важно поощрять успехи ребенка, вызывать в школу родителей за хорошие поступки, делать об этом запись в дневнике. Воспитание должно быть без наказаний. Педагог выделил несколько потребностей ребенка: материальные потребности, потребность в познании, потребность в человеке как в носителе духовных ценностей.</a:t>
            </a:r>
          </a:p>
          <a:p>
            <a:endParaRPr lang="ru-RU" sz="3400" dirty="0"/>
          </a:p>
          <a:p>
            <a:r>
              <a:rPr lang="ru-RU" sz="3400" dirty="0"/>
              <a:t>Система выдающегося педагога построена на основной идее христианского учения — идее добра. В сознании современных детей с трудом укладываются именно понятия, которые лежат в основе методики Сухомлинского, — романтика, коллективизм и т. д. Он был Учителем с большой буквы. И вел за собой учеников: вместе с ними слушал музыку природы, читал стихи, путешествовал в «мир труда», рассказывал о героях войны, мечтал о будущем. И то разумное, доброе, вечное, что он сеял, попадало в благодатную почву.</a:t>
            </a:r>
          </a:p>
          <a:p>
            <a:endParaRPr lang="ru-RU" sz="3400" dirty="0"/>
          </a:p>
          <a:p>
            <a:r>
              <a:rPr lang="ru-RU" sz="3400" dirty="0"/>
              <a:t>Сегодня школа стремительно превращается в сугубо образовательную структуру. А ведь именно воспитательная часть, моральное наполнение наследия Сухомлинского представляет наибольшую ценность. Опыт </a:t>
            </a:r>
            <a:r>
              <a:rPr lang="ru-RU" sz="3400" dirty="0" err="1"/>
              <a:t>павлышского</a:t>
            </a:r>
            <a:r>
              <a:rPr lang="ru-RU" sz="3400" dirty="0"/>
              <a:t> учителя, многим сегодня кажущийся устаревшим, всегда будет востребован. Ибо воспитание, как таковое, никто и никогда не сможет упразднить, какими бы знаниями ни обладали современные учителя.</a:t>
            </a:r>
          </a:p>
          <a:p>
            <a:endParaRPr lang="ru-RU" dirty="0"/>
          </a:p>
          <a:p>
            <a:endParaRPr lang="ru-RU" dirty="0"/>
          </a:p>
        </p:txBody>
      </p:sp>
      <p:sp>
        <p:nvSpPr>
          <p:cNvPr id="4" name="Объект 3">
            <a:extLst>
              <a:ext uri="{FF2B5EF4-FFF2-40B4-BE49-F238E27FC236}">
                <a16:creationId xmlns:a16="http://schemas.microsoft.com/office/drawing/2014/main" id="{B88A5074-07F1-1076-A4A1-39016C444977}"/>
              </a:ext>
            </a:extLst>
          </p:cNvPr>
          <p:cNvSpPr>
            <a:spLocks noGrp="1"/>
          </p:cNvSpPr>
          <p:nvPr>
            <p:ph sz="half" idx="2"/>
          </p:nvPr>
        </p:nvSpPr>
        <p:spPr>
          <a:xfrm>
            <a:off x="6172200" y="1311965"/>
            <a:ext cx="5181600" cy="4864998"/>
          </a:xfrm>
        </p:spPr>
        <p:txBody>
          <a:bodyPr>
            <a:noAutofit/>
          </a:bodyPr>
          <a:lstStyle/>
          <a:p>
            <a:r>
              <a:rPr lang="ru-RU" sz="1200" dirty="0">
                <a:latin typeface="Arial Black" panose="020B0A04020102020204" pitchFamily="34" charset="0"/>
              </a:rPr>
              <a:t>«Только тот станет настоящим учителем, кто никогда не забывает , что он сам был ребенком».</a:t>
            </a:r>
          </a:p>
          <a:p>
            <a:r>
              <a:rPr lang="ru-RU" sz="1200" dirty="0">
                <a:latin typeface="Arial Black" panose="020B0A04020102020204" pitchFamily="34" charset="0"/>
              </a:rPr>
              <a:t>«Я понял: чтобы стать настоящим  воспитателем детей, надо отдать им свое сердце».</a:t>
            </a:r>
          </a:p>
          <a:p>
            <a:r>
              <a:rPr lang="ru-RU" sz="1200" dirty="0">
                <a:latin typeface="Arial Black" panose="020B0A04020102020204" pitchFamily="34" charset="0"/>
              </a:rPr>
              <a:t>« Ребенок- это зеркало нравственной жизни родителей»</a:t>
            </a:r>
          </a:p>
          <a:p>
            <a:r>
              <a:rPr lang="ru-RU" sz="1200" dirty="0">
                <a:latin typeface="Arial Black" panose="020B0A04020102020204" pitchFamily="34" charset="0"/>
              </a:rPr>
              <a:t>«Любовь ребенка к людям труда- источник  человеческой </a:t>
            </a:r>
            <a:r>
              <a:rPr lang="ru-RU" sz="1200" dirty="0" err="1">
                <a:latin typeface="Arial Black" panose="020B0A04020102020204" pitchFamily="34" charset="0"/>
              </a:rPr>
              <a:t>нраственности</a:t>
            </a:r>
            <a:r>
              <a:rPr lang="ru-RU" sz="1200" dirty="0">
                <a:latin typeface="Arial Black" panose="020B0A04020102020204" pitchFamily="34" charset="0"/>
              </a:rPr>
              <a:t>»</a:t>
            </a:r>
          </a:p>
          <a:p>
            <a:r>
              <a:rPr lang="ru-RU" sz="1200" dirty="0">
                <a:latin typeface="Arial Black" panose="020B0A04020102020204" pitchFamily="34" charset="0"/>
              </a:rPr>
              <a:t>«Песня открывает перед ребенком красоту мира»</a:t>
            </a:r>
          </a:p>
          <a:p>
            <a:r>
              <a:rPr lang="ru-RU" sz="1200" dirty="0">
                <a:latin typeface="Arial Black" panose="020B0A04020102020204" pitchFamily="34" charset="0"/>
              </a:rPr>
              <a:t>«Дайте ребенку радость умственного труда. Радость успеха в учении»</a:t>
            </a:r>
          </a:p>
          <a:p>
            <a:r>
              <a:rPr lang="ru-RU" sz="1200" dirty="0">
                <a:latin typeface="Arial Black" panose="020B0A04020102020204" pitchFamily="34" charset="0"/>
              </a:rPr>
              <a:t>«Учение- частица духовной жизни»</a:t>
            </a:r>
          </a:p>
          <a:p>
            <a:r>
              <a:rPr lang="ru-RU" sz="1200" dirty="0">
                <a:latin typeface="Arial Black" panose="020B0A04020102020204" pitchFamily="34" charset="0"/>
              </a:rPr>
              <a:t>«Я не боюсь еще и еще раз повторить: забота  о здоровье- это важнейший труд  воспитателя…Забота то здоровье невозможна без постоянной связи с семьей»</a:t>
            </a:r>
          </a:p>
          <a:p>
            <a:r>
              <a:rPr lang="ru-RU" sz="1200" dirty="0">
                <a:latin typeface="Arial Black" panose="020B0A04020102020204" pitchFamily="34" charset="0"/>
              </a:rPr>
              <a:t>«Учить чувствовать- это самое трудное, что есть в воспитании».</a:t>
            </a:r>
          </a:p>
          <a:p>
            <a:r>
              <a:rPr lang="ru-RU" sz="1200" dirty="0">
                <a:latin typeface="Arial Black" panose="020B0A04020102020204" pitchFamily="34" charset="0"/>
              </a:rPr>
              <a:t>«Человеческая красота раскрывается  ярче всего в труде"</a:t>
            </a:r>
          </a:p>
        </p:txBody>
      </p:sp>
      <p:pic>
        <p:nvPicPr>
          <p:cNvPr id="5" name="object 2"/>
          <p:cNvPicPr/>
          <p:nvPr/>
        </p:nvPicPr>
        <p:blipFill>
          <a:blip r:embed="rId2" cstate="print"/>
          <a:stretch>
            <a:fillRect/>
          </a:stretch>
        </p:blipFill>
        <p:spPr>
          <a:xfrm>
            <a:off x="6194097" y="6074897"/>
            <a:ext cx="5997903" cy="783103"/>
          </a:xfrm>
          <a:prstGeom prst="rect">
            <a:avLst/>
          </a:prstGeom>
        </p:spPr>
      </p:pic>
      <p:pic>
        <p:nvPicPr>
          <p:cNvPr id="6" name="object 2"/>
          <p:cNvPicPr/>
          <p:nvPr/>
        </p:nvPicPr>
        <p:blipFill>
          <a:blip r:embed="rId2" cstate="print"/>
          <a:stretch>
            <a:fillRect/>
          </a:stretch>
        </p:blipFill>
        <p:spPr>
          <a:xfrm>
            <a:off x="265246" y="6074897"/>
            <a:ext cx="5997903" cy="783103"/>
          </a:xfrm>
          <a:prstGeom prst="rect">
            <a:avLst/>
          </a:prstGeom>
        </p:spPr>
      </p:pic>
    </p:spTree>
    <p:extLst>
      <p:ext uri="{BB962C8B-B14F-4D97-AF65-F5344CB8AC3E}">
        <p14:creationId xmlns:p14="http://schemas.microsoft.com/office/powerpoint/2010/main" val="3822605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80554E-D710-B3ED-C336-93ADA6543CD3}"/>
              </a:ext>
            </a:extLst>
          </p:cNvPr>
          <p:cNvSpPr>
            <a:spLocks noGrp="1"/>
          </p:cNvSpPr>
          <p:nvPr>
            <p:ph type="title"/>
          </p:nvPr>
        </p:nvSpPr>
        <p:spPr/>
        <p:txBody>
          <a:bodyPr>
            <a:normAutofit/>
          </a:bodyPr>
          <a:lstStyle/>
          <a:p>
            <a:r>
              <a:rPr lang="ru-RU" b="0" i="0" dirty="0">
                <a:solidFill>
                  <a:srgbClr val="111115"/>
                </a:solidFill>
                <a:effectLst/>
              </a:rPr>
              <a:t>Система воспитания </a:t>
            </a:r>
            <a:r>
              <a:rPr lang="ru-RU" b="0" i="0" dirty="0" err="1">
                <a:solidFill>
                  <a:srgbClr val="111115"/>
                </a:solidFill>
                <a:effectLst/>
              </a:rPr>
              <a:t>В.А.Сухомлинского</a:t>
            </a:r>
            <a:br>
              <a:rPr lang="ru-RU" b="0" i="0" dirty="0">
                <a:solidFill>
                  <a:srgbClr val="111115"/>
                </a:solidFill>
                <a:effectLst/>
              </a:rPr>
            </a:br>
            <a:endParaRPr lang="ru-RU" dirty="0"/>
          </a:p>
        </p:txBody>
      </p:sp>
      <p:sp>
        <p:nvSpPr>
          <p:cNvPr id="3" name="Объект 2">
            <a:extLst>
              <a:ext uri="{FF2B5EF4-FFF2-40B4-BE49-F238E27FC236}">
                <a16:creationId xmlns:a16="http://schemas.microsoft.com/office/drawing/2014/main" id="{18532F37-6021-56F6-5F61-470565C2972B}"/>
              </a:ext>
            </a:extLst>
          </p:cNvPr>
          <p:cNvSpPr>
            <a:spLocks noGrp="1"/>
          </p:cNvSpPr>
          <p:nvPr>
            <p:ph idx="1"/>
          </p:nvPr>
        </p:nvSpPr>
        <p:spPr>
          <a:xfrm>
            <a:off x="838200" y="1690688"/>
            <a:ext cx="10515600" cy="4351338"/>
          </a:xfrm>
        </p:spPr>
        <p:txBody>
          <a:bodyPr>
            <a:normAutofit fontScale="85000" lnSpcReduction="20000"/>
          </a:bodyPr>
          <a:lstStyle/>
          <a:p>
            <a:pPr marL="0" indent="0">
              <a:buNone/>
            </a:pPr>
            <a:r>
              <a:rPr lang="ru-RU" b="0" i="0" dirty="0">
                <a:solidFill>
                  <a:srgbClr val="111115"/>
                </a:solidFill>
                <a:effectLst/>
              </a:rPr>
              <a:t>1. Главенство принципа гуманизма</a:t>
            </a:r>
          </a:p>
          <a:p>
            <a:pPr marL="0" indent="0">
              <a:buNone/>
            </a:pPr>
            <a:r>
              <a:rPr lang="ru-RU" dirty="0"/>
              <a:t>2. Необходимость воспитания чувства прекрасного. Среди различных средств воспитания воспитание красотой стоит у Сухомлинского на первом месте.</a:t>
            </a:r>
          </a:p>
          <a:p>
            <a:pPr marL="0" indent="0">
              <a:buNone/>
            </a:pPr>
            <a:r>
              <a:rPr lang="ru-RU" dirty="0"/>
              <a:t>3.Воспитание любви, уважения и преданности родным и близким</a:t>
            </a:r>
          </a:p>
          <a:p>
            <a:pPr marL="0" indent="0">
              <a:buNone/>
            </a:pPr>
            <a:r>
              <a:rPr lang="ru-RU" dirty="0"/>
              <a:t>4. Воспитание трудом:</a:t>
            </a:r>
            <a:br>
              <a:rPr lang="ru-RU" dirty="0"/>
            </a:br>
            <a:r>
              <a:rPr lang="ru-RU" dirty="0"/>
              <a:t> - Воспитание умственным трудом- Воспитание физическим трудом</a:t>
            </a:r>
          </a:p>
          <a:p>
            <a:pPr marL="0" indent="0">
              <a:buNone/>
            </a:pPr>
            <a:r>
              <a:rPr lang="ru-RU" dirty="0"/>
              <a:t>5. Красота – важное средство воспитания. Красивое возвышает, одухотворяет, облагораживает человека. Красота и труд едины.</a:t>
            </a:r>
          </a:p>
          <a:p>
            <a:pPr marL="0" indent="0">
              <a:buNone/>
            </a:pPr>
            <a:r>
              <a:rPr lang="ru-RU" dirty="0"/>
              <a:t>6. Воспитание чувства подлинной дружбы. Дружба – это школа воспитания благородных чувств. Юность без верной, преданной дружбы убога и пуста.</a:t>
            </a:r>
          </a:p>
          <a:p>
            <a:pPr marL="0" indent="0" algn="ctr">
              <a:buNone/>
            </a:pPr>
            <a:r>
              <a:rPr lang="ru-RU" dirty="0"/>
              <a:t>Помните! «Человек таков, каково его представление о счастье» </a:t>
            </a:r>
            <a:br>
              <a:rPr lang="ru-RU" dirty="0"/>
            </a:br>
            <a:r>
              <a:rPr lang="ru-RU" dirty="0"/>
              <a:t> В.А Сухомлинский</a:t>
            </a:r>
          </a:p>
          <a:p>
            <a:endParaRPr lang="ru-RU" dirty="0"/>
          </a:p>
        </p:txBody>
      </p:sp>
      <p:pic>
        <p:nvPicPr>
          <p:cNvPr id="4" name="object 2"/>
          <p:cNvPicPr/>
          <p:nvPr/>
        </p:nvPicPr>
        <p:blipFill>
          <a:blip r:embed="rId2" cstate="print"/>
          <a:stretch>
            <a:fillRect/>
          </a:stretch>
        </p:blipFill>
        <p:spPr>
          <a:xfrm>
            <a:off x="6194097" y="6074897"/>
            <a:ext cx="5997903" cy="783103"/>
          </a:xfrm>
          <a:prstGeom prst="rect">
            <a:avLst/>
          </a:prstGeom>
        </p:spPr>
      </p:pic>
      <p:pic>
        <p:nvPicPr>
          <p:cNvPr id="5" name="object 2"/>
          <p:cNvPicPr/>
          <p:nvPr/>
        </p:nvPicPr>
        <p:blipFill>
          <a:blip r:embed="rId2" cstate="print"/>
          <a:stretch>
            <a:fillRect/>
          </a:stretch>
        </p:blipFill>
        <p:spPr>
          <a:xfrm>
            <a:off x="221000" y="6074897"/>
            <a:ext cx="5997903" cy="783103"/>
          </a:xfrm>
          <a:prstGeom prst="rect">
            <a:avLst/>
          </a:prstGeom>
        </p:spPr>
      </p:pic>
    </p:spTree>
    <p:extLst>
      <p:ext uri="{BB962C8B-B14F-4D97-AF65-F5344CB8AC3E}">
        <p14:creationId xmlns:p14="http://schemas.microsoft.com/office/powerpoint/2010/main" val="2573776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3C1734-25B4-8586-A769-D21D9D851BC9}"/>
              </a:ext>
            </a:extLst>
          </p:cNvPr>
          <p:cNvSpPr>
            <a:spLocks noGrp="1"/>
          </p:cNvSpPr>
          <p:nvPr>
            <p:ph type="title"/>
          </p:nvPr>
        </p:nvSpPr>
        <p:spPr/>
        <p:txBody>
          <a:bodyPr/>
          <a:lstStyle/>
          <a:p>
            <a:r>
              <a:rPr lang="ru-RU" i="0" dirty="0">
                <a:solidFill>
                  <a:srgbClr val="000000"/>
                </a:solidFill>
                <a:effectLst/>
              </a:rPr>
              <a:t>Антон Семёнович Макаренко (1888-1939)</a:t>
            </a:r>
            <a:br>
              <a:rPr lang="ru-RU" b="1" i="0" dirty="0">
                <a:solidFill>
                  <a:srgbClr val="000000"/>
                </a:solidFill>
                <a:effectLst/>
                <a:latin typeface="Circe"/>
              </a:rPr>
            </a:br>
            <a:endParaRPr lang="ru-RU" dirty="0"/>
          </a:p>
        </p:txBody>
      </p:sp>
      <p:sp>
        <p:nvSpPr>
          <p:cNvPr id="3" name="Текст 2">
            <a:extLst>
              <a:ext uri="{FF2B5EF4-FFF2-40B4-BE49-F238E27FC236}">
                <a16:creationId xmlns:a16="http://schemas.microsoft.com/office/drawing/2014/main" id="{5C5168D5-0A01-2847-9A5C-6FF09E3FE759}"/>
              </a:ext>
            </a:extLst>
          </p:cNvPr>
          <p:cNvSpPr>
            <a:spLocks noGrp="1"/>
          </p:cNvSpPr>
          <p:nvPr>
            <p:ph type="body" idx="1"/>
          </p:nvPr>
        </p:nvSpPr>
        <p:spPr>
          <a:xfrm>
            <a:off x="969927" y="1681163"/>
            <a:ext cx="3333750" cy="823912"/>
          </a:xfrm>
        </p:spPr>
        <p:txBody>
          <a:bodyPr>
            <a:normAutofit/>
          </a:bodyPr>
          <a:lstStyle/>
          <a:p>
            <a:endParaRPr lang="ru-RU" dirty="0"/>
          </a:p>
        </p:txBody>
      </p:sp>
      <p:pic>
        <p:nvPicPr>
          <p:cNvPr id="8" name="Объект 7">
            <a:extLst>
              <a:ext uri="{FF2B5EF4-FFF2-40B4-BE49-F238E27FC236}">
                <a16:creationId xmlns:a16="http://schemas.microsoft.com/office/drawing/2014/main" id="{655FC676-C53A-2C32-D6A7-F78A15DF73E9}"/>
              </a:ext>
            </a:extLst>
          </p:cNvPr>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700328" y="1586948"/>
            <a:ext cx="3872948" cy="3872948"/>
          </a:xfrm>
        </p:spPr>
      </p:pic>
      <p:sp>
        <p:nvSpPr>
          <p:cNvPr id="5" name="Текст 4">
            <a:extLst>
              <a:ext uri="{FF2B5EF4-FFF2-40B4-BE49-F238E27FC236}">
                <a16:creationId xmlns:a16="http://schemas.microsoft.com/office/drawing/2014/main" id="{862AE77C-4947-B868-C7F9-18D9D60E00F6}"/>
              </a:ext>
            </a:extLst>
          </p:cNvPr>
          <p:cNvSpPr>
            <a:spLocks noGrp="1"/>
          </p:cNvSpPr>
          <p:nvPr>
            <p:ph type="body" sz="quarter" idx="3"/>
          </p:nvPr>
        </p:nvSpPr>
        <p:spPr>
          <a:xfrm>
            <a:off x="5579165" y="1152939"/>
            <a:ext cx="5893110" cy="2703444"/>
          </a:xfrm>
        </p:spPr>
        <p:txBody>
          <a:bodyPr>
            <a:normAutofit fontScale="85000" lnSpcReduction="20000"/>
          </a:bodyPr>
          <a:lstStyle/>
          <a:p>
            <a:r>
              <a:rPr lang="ru-RU" b="0" i="0" dirty="0">
                <a:solidFill>
                  <a:srgbClr val="000000"/>
                </a:solidFill>
                <a:effectLst/>
                <a:latin typeface="Circe"/>
              </a:rPr>
              <a:t> </a:t>
            </a:r>
            <a:r>
              <a:rPr lang="ru-RU" sz="2600" b="0" i="0" dirty="0">
                <a:solidFill>
                  <a:srgbClr val="000000"/>
                </a:solidFill>
                <a:effectLst/>
                <a:cs typeface="Calibri" panose="020F0502020204030204" pitchFamily="34" charset="0"/>
              </a:rPr>
              <a:t>1988 году международная организация ЮНЕСКО включила Антона Макаренко в список величайших педагогов XX века. Его «Педагогическая поэма» переведена на 36 языков и издаётся за рубежом большими тиражами. В Германии для изучения его наследия создана лаборатория «Макаренко-реферат», но особую популярность идеи Антона Семёновича получили в Японии — там их применяют не только для воспитания детей, но и в управлении корпорациями</a:t>
            </a:r>
            <a:r>
              <a:rPr lang="ru-RU" sz="2600" b="0" i="0" dirty="0">
                <a:solidFill>
                  <a:srgbClr val="000000"/>
                </a:solidFill>
                <a:effectLst/>
              </a:rPr>
              <a:t>. </a:t>
            </a:r>
            <a:endParaRPr lang="ru-RU" sz="2600" dirty="0"/>
          </a:p>
        </p:txBody>
      </p:sp>
      <p:sp>
        <p:nvSpPr>
          <p:cNvPr id="6" name="Объект 5">
            <a:extLst>
              <a:ext uri="{FF2B5EF4-FFF2-40B4-BE49-F238E27FC236}">
                <a16:creationId xmlns:a16="http://schemas.microsoft.com/office/drawing/2014/main" id="{4E7EAA8B-C49F-CF93-3D1C-3066948FD721}"/>
              </a:ext>
            </a:extLst>
          </p:cNvPr>
          <p:cNvSpPr>
            <a:spLocks noGrp="1"/>
          </p:cNvSpPr>
          <p:nvPr>
            <p:ph sz="quarter" idx="4"/>
          </p:nvPr>
        </p:nvSpPr>
        <p:spPr>
          <a:xfrm>
            <a:off x="5462278" y="4094923"/>
            <a:ext cx="5893109" cy="2094740"/>
          </a:xfrm>
        </p:spPr>
        <p:txBody>
          <a:bodyPr>
            <a:normAutofit fontScale="77500" lnSpcReduction="20000"/>
          </a:bodyPr>
          <a:lstStyle/>
          <a:p>
            <a:r>
              <a:rPr lang="ru-RU" dirty="0"/>
              <a:t>Советский педагог и писатель. Создатель всемирно известной системы трудового обучения. Достиг высочайших результатов в деле перевоспитания как беспризорников, так и детей, росших в семье. Автор многочисленных публикаций, среди которых самой значимой стала «Педагогическая поэма».</a:t>
            </a:r>
          </a:p>
        </p:txBody>
      </p:sp>
      <p:pic>
        <p:nvPicPr>
          <p:cNvPr id="7" name="object 2"/>
          <p:cNvPicPr/>
          <p:nvPr/>
        </p:nvPicPr>
        <p:blipFill>
          <a:blip r:embed="rId3" cstate="print"/>
          <a:stretch>
            <a:fillRect/>
          </a:stretch>
        </p:blipFill>
        <p:spPr>
          <a:xfrm>
            <a:off x="6194097" y="6074897"/>
            <a:ext cx="5997903" cy="783103"/>
          </a:xfrm>
          <a:prstGeom prst="rect">
            <a:avLst/>
          </a:prstGeom>
        </p:spPr>
      </p:pic>
      <p:pic>
        <p:nvPicPr>
          <p:cNvPr id="9" name="object 2"/>
          <p:cNvPicPr/>
          <p:nvPr/>
        </p:nvPicPr>
        <p:blipFill>
          <a:blip r:embed="rId3" cstate="print"/>
          <a:stretch>
            <a:fillRect/>
          </a:stretch>
        </p:blipFill>
        <p:spPr>
          <a:xfrm>
            <a:off x="0" y="6074897"/>
            <a:ext cx="5997903" cy="783103"/>
          </a:xfrm>
          <a:prstGeom prst="rect">
            <a:avLst/>
          </a:prstGeom>
        </p:spPr>
      </p:pic>
    </p:spTree>
    <p:extLst>
      <p:ext uri="{BB962C8B-B14F-4D97-AF65-F5344CB8AC3E}">
        <p14:creationId xmlns:p14="http://schemas.microsoft.com/office/powerpoint/2010/main" val="2155421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7F1DA0-B7FF-0DB4-2D4C-50FE5E6F3123}"/>
              </a:ext>
            </a:extLst>
          </p:cNvPr>
          <p:cNvSpPr>
            <a:spLocks noGrp="1"/>
          </p:cNvSpPr>
          <p:nvPr>
            <p:ph type="title"/>
          </p:nvPr>
        </p:nvSpPr>
        <p:spPr/>
        <p:txBody>
          <a:bodyPr/>
          <a:lstStyle/>
          <a:p>
            <a:r>
              <a:rPr lang="ru-RU" dirty="0"/>
              <a:t>Система воспитания </a:t>
            </a:r>
            <a:r>
              <a:rPr lang="ru-RU" dirty="0" err="1"/>
              <a:t>А.С.Макаренко</a:t>
            </a:r>
            <a:endParaRPr lang="ru-RU" dirty="0"/>
          </a:p>
        </p:txBody>
      </p:sp>
      <p:sp>
        <p:nvSpPr>
          <p:cNvPr id="4" name="Объект 3">
            <a:extLst>
              <a:ext uri="{FF2B5EF4-FFF2-40B4-BE49-F238E27FC236}">
                <a16:creationId xmlns:a16="http://schemas.microsoft.com/office/drawing/2014/main" id="{E7D826B2-A74B-3620-2CA2-B9BABDFDB318}"/>
              </a:ext>
            </a:extLst>
          </p:cNvPr>
          <p:cNvSpPr>
            <a:spLocks noGrp="1"/>
          </p:cNvSpPr>
          <p:nvPr>
            <p:ph sz="half" idx="2"/>
          </p:nvPr>
        </p:nvSpPr>
        <p:spPr>
          <a:xfrm>
            <a:off x="839789" y="1828800"/>
            <a:ext cx="4964664" cy="4360863"/>
          </a:xfrm>
        </p:spPr>
        <p:txBody>
          <a:bodyPr>
            <a:normAutofit fontScale="92500"/>
          </a:bodyPr>
          <a:lstStyle/>
          <a:p>
            <a:r>
              <a:rPr lang="ru-RU" sz="2000" b="0" i="0" dirty="0">
                <a:solidFill>
                  <a:srgbClr val="000000"/>
                </a:solidFill>
                <a:effectLst/>
              </a:rPr>
              <a:t>В 17 лет Макаренко окончил </a:t>
            </a:r>
            <a:r>
              <a:rPr lang="ru-RU" sz="2000" b="0" i="0" dirty="0" err="1">
                <a:solidFill>
                  <a:srgbClr val="000000"/>
                </a:solidFill>
                <a:effectLst/>
              </a:rPr>
              <a:t>Крюковское</a:t>
            </a:r>
            <a:r>
              <a:rPr lang="ru-RU" sz="2000" b="0" i="0" dirty="0">
                <a:solidFill>
                  <a:srgbClr val="000000"/>
                </a:solidFill>
                <a:effectLst/>
              </a:rPr>
              <a:t> железнодорожное училище и устроился туда преподавателем.</a:t>
            </a:r>
          </a:p>
          <a:p>
            <a:r>
              <a:rPr lang="ru-RU" sz="2000" b="0" i="0" dirty="0">
                <a:solidFill>
                  <a:srgbClr val="000000"/>
                </a:solidFill>
                <a:effectLst/>
              </a:rPr>
              <a:t>В 1920 году Полтавское управление образованием поручило молодому педагогу возглавить «колонию для дефективных»</a:t>
            </a:r>
          </a:p>
          <a:p>
            <a:r>
              <a:rPr lang="ru-RU" sz="2000" b="0" i="0" dirty="0">
                <a:solidFill>
                  <a:srgbClr val="000000"/>
                </a:solidFill>
                <a:effectLst/>
              </a:rPr>
              <a:t> По официальным данным, из более чем трёх тысяч беспризорников, воспитанных под руководством Макаренко, ни один не вернулся в тюрьму. Многие выросли в квалифицированных рабочих, другие получили высшее образование и стали экономистами, управленцами и учителями. </a:t>
            </a:r>
            <a:endParaRPr lang="ru-RU" sz="2000" dirty="0"/>
          </a:p>
        </p:txBody>
      </p:sp>
      <p:sp>
        <p:nvSpPr>
          <p:cNvPr id="6" name="Объект 5">
            <a:extLst>
              <a:ext uri="{FF2B5EF4-FFF2-40B4-BE49-F238E27FC236}">
                <a16:creationId xmlns:a16="http://schemas.microsoft.com/office/drawing/2014/main" id="{39BE8DE9-7A6E-03B5-9949-27743F15F559}"/>
              </a:ext>
            </a:extLst>
          </p:cNvPr>
          <p:cNvSpPr>
            <a:spLocks noGrp="1"/>
          </p:cNvSpPr>
          <p:nvPr>
            <p:ph sz="quarter" idx="4"/>
          </p:nvPr>
        </p:nvSpPr>
        <p:spPr>
          <a:xfrm>
            <a:off x="6172200" y="1457740"/>
            <a:ext cx="5180011" cy="4731924"/>
          </a:xfrm>
        </p:spPr>
        <p:txBody>
          <a:bodyPr>
            <a:normAutofit fontScale="92500"/>
          </a:bodyPr>
          <a:lstStyle/>
          <a:p>
            <a:r>
              <a:rPr lang="ru-RU" sz="1400" dirty="0"/>
              <a:t>Система Макаренко полностью соответствовала принципам марксизма-ленинизма: в ней был и коллективизм, и воспитание трудом, и «от каждого — по способностям, каждому — по потребностям». Тем не менее в середине 1930-х годов её признали «несоветской» и фактически запретили. Макаренко предоставили выбор: отказаться от своей методики или покинуть пост управления коммуной. Он выбрал второе и остаток жизни посвятил писательскому труду. </a:t>
            </a:r>
          </a:p>
          <a:p>
            <a:r>
              <a:rPr lang="ru-RU" sz="1400" dirty="0"/>
              <a:t>В 1980-е годы на волне перестройки имя Макаренко вновь зазвучало в информационном пространстве. Несколько раз предпринимались попытки повторить его опыт, но безуспешно. Тогда правительство укрепилось во мнении, что без харизмы Антона Семёновича его система функционировать не может. Но зарубежный опыт доказывает обратное: например, в Японии приёмы из «Педагогической поэмы» активно используют в детских садах, приучая детей к труду и взаимодействию в обществе.</a:t>
            </a:r>
          </a:p>
          <a:p>
            <a:r>
              <a:rPr lang="ru-RU" sz="1400" dirty="0"/>
              <a:t>В современной России, где советское наследие до сих пор воспринимается болезненно, система воспитания Макаренко едва ли может найти применение. Сама мысль о детском труде кажется шокирующей. Родители многих современных школьников стремятся оградить их даже от уборки классов и школьной территории. Однако стоит задуматься: действительно ли плохо с юных лет приучать людей трудиться на благо себе и своему окружению?</a:t>
            </a:r>
          </a:p>
        </p:txBody>
      </p:sp>
      <p:pic>
        <p:nvPicPr>
          <p:cNvPr id="5" name="object 2"/>
          <p:cNvPicPr/>
          <p:nvPr/>
        </p:nvPicPr>
        <p:blipFill>
          <a:blip r:embed="rId2" cstate="print"/>
          <a:stretch>
            <a:fillRect/>
          </a:stretch>
        </p:blipFill>
        <p:spPr>
          <a:xfrm>
            <a:off x="6194097" y="6074897"/>
            <a:ext cx="5997903" cy="783103"/>
          </a:xfrm>
          <a:prstGeom prst="rect">
            <a:avLst/>
          </a:prstGeom>
        </p:spPr>
      </p:pic>
      <p:pic>
        <p:nvPicPr>
          <p:cNvPr id="7" name="object 2"/>
          <p:cNvPicPr/>
          <p:nvPr/>
        </p:nvPicPr>
        <p:blipFill>
          <a:blip r:embed="rId2" cstate="print"/>
          <a:stretch>
            <a:fillRect/>
          </a:stretch>
        </p:blipFill>
        <p:spPr>
          <a:xfrm>
            <a:off x="0" y="6074897"/>
            <a:ext cx="5997903" cy="783103"/>
          </a:xfrm>
          <a:prstGeom prst="rect">
            <a:avLst/>
          </a:prstGeom>
        </p:spPr>
      </p:pic>
    </p:spTree>
    <p:extLst>
      <p:ext uri="{BB962C8B-B14F-4D97-AF65-F5344CB8AC3E}">
        <p14:creationId xmlns:p14="http://schemas.microsoft.com/office/powerpoint/2010/main" val="3128112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96CCB5-D58D-1158-3B0F-EB3933B86DEC}"/>
              </a:ext>
            </a:extLst>
          </p:cNvPr>
          <p:cNvSpPr>
            <a:spLocks noGrp="1"/>
          </p:cNvSpPr>
          <p:nvPr>
            <p:ph type="title"/>
          </p:nvPr>
        </p:nvSpPr>
        <p:spPr>
          <a:xfrm>
            <a:off x="838200" y="365125"/>
            <a:ext cx="10515600" cy="575779"/>
          </a:xfrm>
        </p:spPr>
        <p:txBody>
          <a:bodyPr>
            <a:normAutofit fontScale="90000"/>
          </a:bodyPr>
          <a:lstStyle/>
          <a:p>
            <a:r>
              <a:rPr lang="ru-RU" dirty="0"/>
              <a:t>Принципы воспитания Макаренко </a:t>
            </a:r>
          </a:p>
        </p:txBody>
      </p:sp>
      <p:sp>
        <p:nvSpPr>
          <p:cNvPr id="3" name="Объект 2">
            <a:extLst>
              <a:ext uri="{FF2B5EF4-FFF2-40B4-BE49-F238E27FC236}">
                <a16:creationId xmlns:a16="http://schemas.microsoft.com/office/drawing/2014/main" id="{8338CB70-8FBC-5B56-3CA3-2462375F986F}"/>
              </a:ext>
            </a:extLst>
          </p:cNvPr>
          <p:cNvSpPr>
            <a:spLocks noGrp="1"/>
          </p:cNvSpPr>
          <p:nvPr>
            <p:ph sz="half" idx="1"/>
          </p:nvPr>
        </p:nvSpPr>
        <p:spPr>
          <a:xfrm>
            <a:off x="838200" y="940904"/>
            <a:ext cx="10214113" cy="5236059"/>
          </a:xfrm>
        </p:spPr>
        <p:txBody>
          <a:bodyPr>
            <a:normAutofit/>
          </a:bodyPr>
          <a:lstStyle/>
          <a:p>
            <a:r>
              <a:rPr lang="ru-RU" sz="1600" b="1" i="0" dirty="0">
                <a:solidFill>
                  <a:srgbClr val="000000"/>
                </a:solidFill>
                <a:effectLst/>
              </a:rPr>
              <a:t>Авторитет </a:t>
            </a:r>
            <a:r>
              <a:rPr lang="ru-RU" sz="1600" i="0" dirty="0">
                <a:solidFill>
                  <a:srgbClr val="000000"/>
                </a:solidFill>
                <a:effectLst/>
              </a:rPr>
              <a:t>воспитателя Воспитатель должен себя так вести, чтобы каждое движение его воспитывало, и всегда должен знать, чего он хочет в данный момент и чего он не хочет. Если воспитатель не знает этого, кого он может воспитывать?</a:t>
            </a:r>
          </a:p>
          <a:p>
            <a:r>
              <a:rPr lang="ru-RU" sz="1600" b="1" i="0" dirty="0">
                <a:solidFill>
                  <a:srgbClr val="000000"/>
                </a:solidFill>
                <a:effectLst/>
              </a:rPr>
              <a:t>Справедливость</a:t>
            </a:r>
          </a:p>
          <a:p>
            <a:pPr marL="0" indent="0">
              <a:buNone/>
            </a:pPr>
            <a:r>
              <a:rPr lang="ru-RU" sz="1600" i="0" dirty="0">
                <a:solidFill>
                  <a:srgbClr val="000000"/>
                </a:solidFill>
                <a:effectLst/>
              </a:rPr>
              <a:t>Макаренко не верил в эффективность всепрощения. Он утверждал: хорошие поступки должны поощряться, а за дурные следует наказывать. Но наказание ни в коем случае не должно унижать человеческое достоинство</a:t>
            </a:r>
            <a:r>
              <a:rPr lang="ru-RU" sz="1600" b="1" i="0" dirty="0">
                <a:solidFill>
                  <a:srgbClr val="000000"/>
                </a:solidFill>
                <a:effectLst/>
              </a:rPr>
              <a:t>. </a:t>
            </a:r>
            <a:r>
              <a:rPr lang="ru-RU" sz="1600" i="0" dirty="0">
                <a:solidFill>
                  <a:srgbClr val="000000"/>
                </a:solidFill>
                <a:effectLst/>
              </a:rPr>
              <a:t>Единственная его функция — защитить других. </a:t>
            </a:r>
          </a:p>
          <a:p>
            <a:r>
              <a:rPr lang="ru-RU" sz="1600" b="1" i="0" dirty="0">
                <a:solidFill>
                  <a:srgbClr val="000000"/>
                </a:solidFill>
                <a:effectLst/>
              </a:rPr>
              <a:t>Труд. </a:t>
            </a:r>
            <a:r>
              <a:rPr lang="ru-RU" sz="1600" b="0" i="0" dirty="0">
                <a:solidFill>
                  <a:srgbClr val="000000"/>
                </a:solidFill>
                <a:effectLst/>
              </a:rPr>
              <a:t>По системе Макаренко труд — основной инструмент воспитания. Но только вместе с образованием, нравственным и политическим развитием.</a:t>
            </a:r>
            <a:endParaRPr lang="ru-RU" sz="1600" b="1" i="0" dirty="0">
              <a:solidFill>
                <a:srgbClr val="000000"/>
              </a:solidFill>
              <a:effectLst/>
            </a:endParaRPr>
          </a:p>
          <a:p>
            <a:r>
              <a:rPr lang="ru-RU" sz="1600" b="0" i="0" dirty="0">
                <a:solidFill>
                  <a:srgbClr val="000000"/>
                </a:solidFill>
                <a:effectLst/>
              </a:rPr>
              <a:t>Первым делом Антон Семёнович организовал натуральное хозяйство, чтобы колония могла прокормить себя. А уже через год были открыты первые заводские цеха. В Коммуне имени Дзержинского, которую Макаренко возглавил после работы в колонии, появилось предприятие по производству электродрелей. Позже завод начал выпускать фотоаппараты «ФЭД» </a:t>
            </a:r>
            <a:endParaRPr lang="ru-RU" sz="1600" b="1" i="0" dirty="0">
              <a:solidFill>
                <a:srgbClr val="000000"/>
              </a:solidFill>
              <a:effectLst/>
            </a:endParaRPr>
          </a:p>
          <a:p>
            <a:r>
              <a:rPr lang="ru-RU" sz="1600" b="1" i="0" dirty="0">
                <a:solidFill>
                  <a:srgbClr val="000000"/>
                </a:solidFill>
                <a:effectLst/>
              </a:rPr>
              <a:t>Коллективизм </a:t>
            </a:r>
            <a:r>
              <a:rPr lang="ru-RU" sz="1600" i="0" dirty="0">
                <a:solidFill>
                  <a:srgbClr val="000000"/>
                </a:solidFill>
                <a:effectLst/>
              </a:rPr>
              <a:t>Макаренко был убеждён, что личность формируют не воспитатели, а круг общения. Воспитатель может влиять на коллектив, а коллектив, в свою очередь, будет влиять на каждого своего участника. </a:t>
            </a:r>
          </a:p>
          <a:p>
            <a:r>
              <a:rPr lang="ru-RU" sz="1600" b="1" i="0" dirty="0">
                <a:solidFill>
                  <a:srgbClr val="000000"/>
                </a:solidFill>
                <a:effectLst/>
              </a:rPr>
              <a:t>Самоуправление </a:t>
            </a:r>
            <a:r>
              <a:rPr lang="ru-RU" sz="1600" i="0" dirty="0">
                <a:solidFill>
                  <a:srgbClr val="000000"/>
                </a:solidFill>
                <a:effectLst/>
              </a:rPr>
              <a:t>Макаренко считал, что коллектив должен напоминать семью, в которой младшие учатся у старших, подчиняясь им. При этом он старался создать демократическое общество, в котором дети научатся и руководить, и слушаться. </a:t>
            </a:r>
          </a:p>
          <a:p>
            <a:endParaRPr lang="ru-RU" sz="1400" b="1" i="0" dirty="0">
              <a:solidFill>
                <a:srgbClr val="000000"/>
              </a:solidFill>
              <a:effectLst/>
              <a:latin typeface="Circe"/>
            </a:endParaRPr>
          </a:p>
          <a:p>
            <a:endParaRPr lang="ru-RU" b="1" i="0" dirty="0">
              <a:solidFill>
                <a:srgbClr val="000000"/>
              </a:solidFill>
              <a:effectLst/>
              <a:latin typeface="Circe"/>
            </a:endParaRPr>
          </a:p>
          <a:p>
            <a:endParaRPr lang="ru-RU" b="1" i="0" dirty="0">
              <a:solidFill>
                <a:srgbClr val="000000"/>
              </a:solidFill>
              <a:effectLst/>
              <a:latin typeface="Circe"/>
            </a:endParaRPr>
          </a:p>
          <a:p>
            <a:endParaRPr lang="ru-RU" dirty="0"/>
          </a:p>
        </p:txBody>
      </p:sp>
      <p:pic>
        <p:nvPicPr>
          <p:cNvPr id="5" name="object 2"/>
          <p:cNvPicPr/>
          <p:nvPr/>
        </p:nvPicPr>
        <p:blipFill>
          <a:blip r:embed="rId2" cstate="print"/>
          <a:stretch>
            <a:fillRect/>
          </a:stretch>
        </p:blipFill>
        <p:spPr>
          <a:xfrm>
            <a:off x="6194097" y="6074897"/>
            <a:ext cx="5997903" cy="783103"/>
          </a:xfrm>
          <a:prstGeom prst="rect">
            <a:avLst/>
          </a:prstGeom>
        </p:spPr>
      </p:pic>
      <p:pic>
        <p:nvPicPr>
          <p:cNvPr id="6" name="object 2"/>
          <p:cNvPicPr/>
          <p:nvPr/>
        </p:nvPicPr>
        <p:blipFill>
          <a:blip r:embed="rId2" cstate="print"/>
          <a:stretch>
            <a:fillRect/>
          </a:stretch>
        </p:blipFill>
        <p:spPr>
          <a:xfrm>
            <a:off x="0" y="6074897"/>
            <a:ext cx="5997903" cy="783103"/>
          </a:xfrm>
          <a:prstGeom prst="rect">
            <a:avLst/>
          </a:prstGeom>
        </p:spPr>
      </p:pic>
    </p:spTree>
    <p:extLst>
      <p:ext uri="{BB962C8B-B14F-4D97-AF65-F5344CB8AC3E}">
        <p14:creationId xmlns:p14="http://schemas.microsoft.com/office/powerpoint/2010/main" val="208070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96CCB5-D58D-1158-3B0F-EB3933B86DEC}"/>
              </a:ext>
            </a:extLst>
          </p:cNvPr>
          <p:cNvSpPr>
            <a:spLocks noGrp="1"/>
          </p:cNvSpPr>
          <p:nvPr>
            <p:ph type="title"/>
          </p:nvPr>
        </p:nvSpPr>
        <p:spPr>
          <a:xfrm>
            <a:off x="838200" y="365125"/>
            <a:ext cx="10515600" cy="575779"/>
          </a:xfrm>
        </p:spPr>
        <p:txBody>
          <a:bodyPr>
            <a:normAutofit fontScale="90000"/>
          </a:bodyPr>
          <a:lstStyle/>
          <a:p>
            <a:r>
              <a:rPr lang="ru-RU" dirty="0"/>
              <a:t>Принципы воспитания Макаренко </a:t>
            </a:r>
          </a:p>
        </p:txBody>
      </p:sp>
      <p:sp>
        <p:nvSpPr>
          <p:cNvPr id="3" name="Объект 2">
            <a:extLst>
              <a:ext uri="{FF2B5EF4-FFF2-40B4-BE49-F238E27FC236}">
                <a16:creationId xmlns:a16="http://schemas.microsoft.com/office/drawing/2014/main" id="{8338CB70-8FBC-5B56-3CA3-2462375F986F}"/>
              </a:ext>
            </a:extLst>
          </p:cNvPr>
          <p:cNvSpPr>
            <a:spLocks noGrp="1"/>
          </p:cNvSpPr>
          <p:nvPr>
            <p:ph sz="half" idx="1"/>
          </p:nvPr>
        </p:nvSpPr>
        <p:spPr>
          <a:xfrm>
            <a:off x="838200" y="940904"/>
            <a:ext cx="10307320" cy="5236059"/>
          </a:xfrm>
        </p:spPr>
        <p:txBody>
          <a:bodyPr>
            <a:normAutofit lnSpcReduction="10000"/>
          </a:bodyPr>
          <a:lstStyle/>
          <a:p>
            <a:r>
              <a:rPr lang="ru-RU" sz="1400" b="1" i="0" dirty="0">
                <a:solidFill>
                  <a:srgbClr val="000000"/>
                </a:solidFill>
                <a:effectLst/>
              </a:rPr>
              <a:t>Целеполагание</a:t>
            </a:r>
            <a:r>
              <a:rPr lang="ru-RU" sz="1400" i="0" dirty="0">
                <a:solidFill>
                  <a:srgbClr val="000000"/>
                </a:solidFill>
                <a:effectLst/>
              </a:rPr>
              <a:t> </a:t>
            </a:r>
            <a:r>
              <a:rPr lang="ru-RU" sz="1400" b="0" i="0" dirty="0">
                <a:solidFill>
                  <a:srgbClr val="000000"/>
                </a:solidFill>
                <a:effectLst/>
              </a:rPr>
              <a:t>Макаренко понимал, что коллективу необходимы как глобальные, так и сиюминутные цели. По его теории </a:t>
            </a:r>
            <a:r>
              <a:rPr lang="ru-RU" sz="1400" b="0" i="1" dirty="0">
                <a:solidFill>
                  <a:srgbClr val="000000"/>
                </a:solidFill>
                <a:effectLst/>
              </a:rPr>
              <a:t>перспективных линий</a:t>
            </a:r>
            <a:r>
              <a:rPr lang="ru-RU" sz="1400" b="0" i="0" dirty="0">
                <a:solidFill>
                  <a:srgbClr val="000000"/>
                </a:solidFill>
                <a:effectLst/>
              </a:rPr>
              <a:t>, все цели делятся на три вида: </a:t>
            </a:r>
            <a:endParaRPr lang="ru-RU" sz="1400" i="0" dirty="0">
              <a:solidFill>
                <a:srgbClr val="000000"/>
              </a:solidFill>
              <a:effectLst/>
            </a:endParaRPr>
          </a:p>
          <a:p>
            <a:pPr algn="l"/>
            <a:r>
              <a:rPr lang="ru-RU" sz="1400" b="1" i="0" dirty="0">
                <a:solidFill>
                  <a:srgbClr val="000000"/>
                </a:solidFill>
                <a:effectLst/>
              </a:rPr>
              <a:t>Близкие перспективы</a:t>
            </a:r>
            <a:r>
              <a:rPr lang="ru-RU" sz="1400" b="0" i="0" dirty="0">
                <a:solidFill>
                  <a:srgbClr val="000000"/>
                </a:solidFill>
                <a:effectLst/>
              </a:rPr>
              <a:t> — достижение которых принесёт радость уже сейчас. Например, залить каток, чтобы повеселиться, катаясь. В процессе исполнения этой цели появятся новые: наладить освещение, поставить скамейки, чтобы кататься стало ещё удобнее. </a:t>
            </a:r>
            <a:br>
              <a:rPr lang="ru-RU" sz="1400" b="0" i="0" dirty="0">
                <a:solidFill>
                  <a:srgbClr val="000000"/>
                </a:solidFill>
                <a:effectLst/>
              </a:rPr>
            </a:br>
            <a:endParaRPr lang="ru-RU" sz="1400" b="0" i="0" dirty="0">
              <a:solidFill>
                <a:srgbClr val="000000"/>
              </a:solidFill>
              <a:effectLst/>
            </a:endParaRPr>
          </a:p>
          <a:p>
            <a:pPr algn="l"/>
            <a:r>
              <a:rPr lang="ru-RU" sz="1400" b="1" i="0" dirty="0">
                <a:solidFill>
                  <a:srgbClr val="000000"/>
                </a:solidFill>
                <a:effectLst/>
              </a:rPr>
              <a:t>Средние перспективы</a:t>
            </a:r>
            <a:r>
              <a:rPr lang="ru-RU" sz="1400" b="0" i="0" dirty="0">
                <a:solidFill>
                  <a:srgbClr val="000000"/>
                </a:solidFill>
                <a:effectLst/>
              </a:rPr>
              <a:t> — радостные события, к которым надо готовиться на протяжении некоторого времени. Например, коллективная поездка на отдых после успешного завершения учебного года. </a:t>
            </a:r>
            <a:br>
              <a:rPr lang="ru-RU" sz="1400" b="0" i="0" dirty="0">
                <a:solidFill>
                  <a:srgbClr val="000000"/>
                </a:solidFill>
                <a:effectLst/>
              </a:rPr>
            </a:br>
            <a:endParaRPr lang="ru-RU" sz="1400" b="0" i="0" dirty="0">
              <a:solidFill>
                <a:srgbClr val="000000"/>
              </a:solidFill>
              <a:effectLst/>
            </a:endParaRPr>
          </a:p>
          <a:p>
            <a:pPr algn="l"/>
            <a:r>
              <a:rPr lang="ru-RU" sz="1400" b="1" i="0" dirty="0">
                <a:solidFill>
                  <a:srgbClr val="000000"/>
                </a:solidFill>
                <a:effectLst/>
              </a:rPr>
              <a:t>Дальние перспективы</a:t>
            </a:r>
            <a:r>
              <a:rPr lang="ru-RU" sz="1400" b="0" i="0" dirty="0">
                <a:solidFill>
                  <a:srgbClr val="000000"/>
                </a:solidFill>
                <a:effectLst/>
              </a:rPr>
              <a:t> затрагивают будущее всего учреждения. В современном менеджменте это та самая «миссия компании», которую принимает каждый участник рабочего коллектива, если он искренне любит свою работу. </a:t>
            </a:r>
          </a:p>
          <a:p>
            <a:pPr algn="l"/>
            <a:r>
              <a:rPr lang="ru-RU" sz="1400" b="1" i="0" dirty="0">
                <a:solidFill>
                  <a:srgbClr val="000000"/>
                </a:solidFill>
                <a:effectLst/>
              </a:rPr>
              <a:t>Дисциплина</a:t>
            </a:r>
            <a:r>
              <a:rPr lang="ru-RU" sz="1400" b="0" i="0" dirty="0">
                <a:solidFill>
                  <a:srgbClr val="000000"/>
                </a:solidFill>
                <a:effectLst/>
              </a:rPr>
              <a:t> Макаренко утверждал, что дисциплина должна быть осознанной: каждый должен понимать, почему нужно выполнять то или иное действие и как оно помогает всему коллективу. И конечно, она должна быть обязательной для всех — и для воспитанников, и для воспитателей. Бессмысленно требовать от других того, что не делаешь сам.</a:t>
            </a:r>
          </a:p>
          <a:p>
            <a:pPr algn="l"/>
            <a:r>
              <a:rPr lang="ru-RU" sz="1400" b="1" i="0" dirty="0">
                <a:solidFill>
                  <a:srgbClr val="000000"/>
                </a:solidFill>
                <a:effectLst/>
              </a:rPr>
              <a:t>Эстетика</a:t>
            </a:r>
            <a:r>
              <a:rPr lang="ru-RU" sz="1400" b="0" i="0" dirty="0">
                <a:solidFill>
                  <a:srgbClr val="000000"/>
                </a:solidFill>
                <a:effectLst/>
              </a:rPr>
              <a:t> Макаренко был убеждён, что грязный и неряшливый человек не может отвечать за свои поступки. Поэтому он и другие воспитатели всегда ходили на работу в лучших костюмах, а одной из первых построек в колонии стала оранжерея, где воспитанники выращивали розы и хризантемы. Позже появились фонтаны, театральная студия и оркестр, ухоженные газоны и ровные асфальтированные дорожки. </a:t>
            </a:r>
          </a:p>
          <a:p>
            <a:pPr algn="l"/>
            <a:r>
              <a:rPr lang="ru-RU" sz="1400" b="1" i="0" dirty="0">
                <a:solidFill>
                  <a:srgbClr val="000000"/>
                </a:solidFill>
                <a:effectLst/>
              </a:rPr>
              <a:t>Игра </a:t>
            </a:r>
            <a:r>
              <a:rPr lang="ru-RU" sz="1400" i="0" dirty="0">
                <a:solidFill>
                  <a:srgbClr val="000000"/>
                </a:solidFill>
                <a:effectLst/>
              </a:rPr>
              <a:t>При всей вере в эффективность трудового воспитания Макаренко призывал не спешить отрывать детей от игр. Ведь, играя, ребёнок познаёт мир, учится взаимодействовать с предметами, материалами, другими детьми, следовать правилам и проявлять творческую индивидуальность.  Смущавшие многих «военные» порядки в заведении Макаренко на самом деле были игрой — все марши, салюты и «есть, товарищ командир» не навязывались насильно. Дети охотно принимали эти правила, чтобы чувствовать себя взрослее, серьёзнее и значительнее.</a:t>
            </a:r>
          </a:p>
          <a:p>
            <a:endParaRPr lang="ru-RU" sz="1400" i="0" dirty="0">
              <a:solidFill>
                <a:srgbClr val="000000"/>
              </a:solidFill>
              <a:effectLst/>
            </a:endParaRPr>
          </a:p>
          <a:p>
            <a:endParaRPr lang="ru-RU" b="1" i="0" dirty="0">
              <a:solidFill>
                <a:srgbClr val="000000"/>
              </a:solidFill>
              <a:effectLst/>
              <a:latin typeface="Circe"/>
            </a:endParaRPr>
          </a:p>
          <a:p>
            <a:endParaRPr lang="ru-RU" b="1" i="0" dirty="0">
              <a:solidFill>
                <a:srgbClr val="000000"/>
              </a:solidFill>
              <a:effectLst/>
              <a:latin typeface="Circe"/>
            </a:endParaRPr>
          </a:p>
          <a:p>
            <a:endParaRPr lang="ru-RU" dirty="0"/>
          </a:p>
        </p:txBody>
      </p:sp>
      <p:pic>
        <p:nvPicPr>
          <p:cNvPr id="5" name="object 2"/>
          <p:cNvPicPr/>
          <p:nvPr/>
        </p:nvPicPr>
        <p:blipFill>
          <a:blip r:embed="rId2" cstate="print"/>
          <a:stretch>
            <a:fillRect/>
          </a:stretch>
        </p:blipFill>
        <p:spPr>
          <a:xfrm>
            <a:off x="6194097" y="6074897"/>
            <a:ext cx="5997903" cy="783103"/>
          </a:xfrm>
          <a:prstGeom prst="rect">
            <a:avLst/>
          </a:prstGeom>
        </p:spPr>
      </p:pic>
      <p:pic>
        <p:nvPicPr>
          <p:cNvPr id="6" name="object 2"/>
          <p:cNvPicPr/>
          <p:nvPr/>
        </p:nvPicPr>
        <p:blipFill>
          <a:blip r:embed="rId2" cstate="print"/>
          <a:stretch>
            <a:fillRect/>
          </a:stretch>
        </p:blipFill>
        <p:spPr>
          <a:xfrm>
            <a:off x="191504" y="6074897"/>
            <a:ext cx="5997903" cy="783103"/>
          </a:xfrm>
          <a:prstGeom prst="rect">
            <a:avLst/>
          </a:prstGeom>
        </p:spPr>
      </p:pic>
    </p:spTree>
    <p:extLst>
      <p:ext uri="{BB962C8B-B14F-4D97-AF65-F5344CB8AC3E}">
        <p14:creationId xmlns:p14="http://schemas.microsoft.com/office/powerpoint/2010/main" val="3092817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3CFE8D-161D-FB83-4CD1-13EC8CA47EB8}"/>
              </a:ext>
            </a:extLst>
          </p:cNvPr>
          <p:cNvSpPr>
            <a:spLocks noGrp="1"/>
          </p:cNvSpPr>
          <p:nvPr>
            <p:ph type="title"/>
          </p:nvPr>
        </p:nvSpPr>
        <p:spPr/>
        <p:txBody>
          <a:bodyPr/>
          <a:lstStyle/>
          <a:p>
            <a:r>
              <a:rPr lang="ru-RU" dirty="0"/>
              <a:t>Мысли о воспитании </a:t>
            </a:r>
            <a:r>
              <a:rPr lang="ru-RU" dirty="0" err="1"/>
              <a:t>А.С.Макаренко</a:t>
            </a:r>
            <a:endParaRPr lang="ru-RU" dirty="0"/>
          </a:p>
        </p:txBody>
      </p:sp>
      <p:sp>
        <p:nvSpPr>
          <p:cNvPr id="3" name="Объект 2">
            <a:extLst>
              <a:ext uri="{FF2B5EF4-FFF2-40B4-BE49-F238E27FC236}">
                <a16:creationId xmlns:a16="http://schemas.microsoft.com/office/drawing/2014/main" id="{CCCAEF8B-4461-B4BC-457D-A575CC5E4535}"/>
              </a:ext>
            </a:extLst>
          </p:cNvPr>
          <p:cNvSpPr>
            <a:spLocks noGrp="1"/>
          </p:cNvSpPr>
          <p:nvPr>
            <p:ph idx="1"/>
          </p:nvPr>
        </p:nvSpPr>
        <p:spPr>
          <a:xfrm>
            <a:off x="838200" y="1510748"/>
            <a:ext cx="10515600" cy="4666215"/>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1600" b="0" i="1" u="none" strike="noStrike" kern="1200" cap="none" spc="0" normalizeH="0" baseline="0" noProof="0" dirty="0">
                <a:ln>
                  <a:noFill/>
                </a:ln>
                <a:solidFill>
                  <a:prstClr val="black"/>
                </a:solidFill>
                <a:effectLst/>
                <a:uLnTx/>
                <a:uFillTx/>
                <a:ea typeface="+mn-ea"/>
                <a:cs typeface="+mn-cs"/>
              </a:rPr>
              <a:t>Нет дефективных детей, есть дефективное отношение к ним.</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1600" b="0" i="1" u="none" strike="noStrike" kern="1200" cap="none" spc="0" normalizeH="0" baseline="0" noProof="0" dirty="0">
                <a:ln>
                  <a:noFill/>
                </a:ln>
                <a:solidFill>
                  <a:prstClr val="black"/>
                </a:solidFill>
                <a:effectLst/>
                <a:uLnTx/>
                <a:uFillTx/>
                <a:ea typeface="+mn-ea"/>
                <a:cs typeface="+mn-cs"/>
              </a:rPr>
              <a:t>Воспитатель должен себя так вести, чтобы каждое движение его воспитывало, и всегда должен знать, чего он хочет в данный момент и чего он не хочет. Если воспитатель не знает этого, кого он может воспитывать?</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1600" b="0" i="0" u="none" strike="noStrike" kern="1200" cap="none" spc="0" normalizeH="0" baseline="0" noProof="0" dirty="0">
                <a:ln>
                  <a:noFill/>
                </a:ln>
                <a:solidFill>
                  <a:prstClr val="black"/>
                </a:solidFill>
                <a:effectLst/>
                <a:uLnTx/>
                <a:uFillTx/>
                <a:ea typeface="+mn-ea"/>
                <a:cs typeface="+mn-cs"/>
              </a:rPr>
              <a:t>Наказание — очень трудная вещь. Она требует от взрослых большого таланта и осторожности.</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1600" b="0" i="0" u="none" strike="noStrike" kern="1200" cap="none" spc="0" normalizeH="0" baseline="0" noProof="0" dirty="0">
                <a:ln>
                  <a:noFill/>
                </a:ln>
                <a:solidFill>
                  <a:prstClr val="black"/>
                </a:solidFill>
                <a:effectLst/>
                <a:uLnTx/>
                <a:uFillTx/>
                <a:ea typeface="+mn-ea"/>
                <a:cs typeface="+mn-cs"/>
              </a:rPr>
              <a:t>В нашем обществе деловитость становится достоинством, которое должно быть у всех граждан, оно делается критерием правильного поведения вообще.</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1600" b="0" i="0" u="none" strike="noStrike" kern="1200" cap="none" spc="0" normalizeH="0" baseline="0" noProof="0" dirty="0">
                <a:ln>
                  <a:noFill/>
                </a:ln>
                <a:solidFill>
                  <a:prstClr val="black"/>
                </a:solidFill>
                <a:effectLst/>
                <a:uLnTx/>
                <a:uFillTx/>
                <a:ea typeface="+mn-ea"/>
                <a:cs typeface="+mn-cs"/>
              </a:rPr>
              <a:t>Если есть забота о жизни и счастье другого — такие отношения будут всегда прекрасны.</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1600" b="0" i="0" u="none" strike="noStrike" kern="1200" cap="none" spc="0" normalizeH="0" baseline="0" noProof="0" dirty="0">
                <a:ln>
                  <a:noFill/>
                </a:ln>
                <a:solidFill>
                  <a:prstClr val="black"/>
                </a:solidFill>
                <a:effectLst/>
                <a:uLnTx/>
                <a:uFillTx/>
                <a:ea typeface="+mn-ea"/>
                <a:cs typeface="+mn-cs"/>
              </a:rPr>
              <a:t>Вы воспитываете ребёнка в каждый момент вашей жизни, даже тогда, когда вас нет дома.</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1600" b="0" i="0" u="none" strike="noStrike" kern="1200" cap="none" spc="0" normalizeH="0" baseline="0" noProof="0" dirty="0">
                <a:ln>
                  <a:noFill/>
                </a:ln>
                <a:solidFill>
                  <a:prstClr val="black"/>
                </a:solidFill>
                <a:effectLst/>
                <a:uLnTx/>
                <a:uFillTx/>
                <a:ea typeface="+mn-ea"/>
                <a:cs typeface="+mn-cs"/>
              </a:rPr>
              <a:t>Если перед коллективом нет цели, то нельзя найти способа его организации.</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1600" b="0" i="0" u="none" strike="noStrike" kern="1200" cap="none" spc="0" normalizeH="0" baseline="0" noProof="0" dirty="0">
                <a:ln>
                  <a:noFill/>
                </a:ln>
                <a:solidFill>
                  <a:prstClr val="black"/>
                </a:solidFill>
                <a:effectLst/>
                <a:uLnTx/>
                <a:uFillTx/>
                <a:ea typeface="+mn-ea"/>
                <a:cs typeface="+mn-cs"/>
              </a:rPr>
              <a:t>Дисциплина — это не метод и не средство воспитания, дисциплина — это результат воспитания.</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1600" b="0" i="0" u="none" strike="noStrike" kern="1200" cap="none" spc="0" normalizeH="0" baseline="0" noProof="0" dirty="0">
                <a:ln>
                  <a:noFill/>
                </a:ln>
                <a:solidFill>
                  <a:prstClr val="black"/>
                </a:solidFill>
                <a:effectLst/>
                <a:uLnTx/>
                <a:uFillTx/>
                <a:ea typeface="+mn-ea"/>
                <a:cs typeface="+mn-cs"/>
              </a:rPr>
              <a:t>Детский коллектив должен жить красиво.</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1600" b="0" i="0" u="none" strike="noStrike" kern="1200" cap="none" spc="0" normalizeH="0" baseline="0" noProof="0" dirty="0">
                <a:ln>
                  <a:noFill/>
                </a:ln>
                <a:solidFill>
                  <a:prstClr val="black"/>
                </a:solidFill>
                <a:effectLst/>
                <a:uLnTx/>
                <a:uFillTx/>
                <a:ea typeface="+mn-ea"/>
                <a:cs typeface="+mn-cs"/>
              </a:rPr>
              <a:t>Каков ребёнок в игре, таков во многом он будет в работе, когда вырастет</a:t>
            </a:r>
            <a:endParaRPr lang="ru-RU" sz="1600" dirty="0"/>
          </a:p>
        </p:txBody>
      </p:sp>
      <p:pic>
        <p:nvPicPr>
          <p:cNvPr id="4" name="object 2"/>
          <p:cNvPicPr/>
          <p:nvPr/>
        </p:nvPicPr>
        <p:blipFill>
          <a:blip r:embed="rId2" cstate="print"/>
          <a:stretch>
            <a:fillRect/>
          </a:stretch>
        </p:blipFill>
        <p:spPr>
          <a:xfrm>
            <a:off x="6194097" y="6074897"/>
            <a:ext cx="5997903" cy="783103"/>
          </a:xfrm>
          <a:prstGeom prst="rect">
            <a:avLst/>
          </a:prstGeom>
        </p:spPr>
      </p:pic>
      <p:pic>
        <p:nvPicPr>
          <p:cNvPr id="5" name="object 2"/>
          <p:cNvPicPr/>
          <p:nvPr/>
        </p:nvPicPr>
        <p:blipFill>
          <a:blip r:embed="rId2" cstate="print"/>
          <a:stretch>
            <a:fillRect/>
          </a:stretch>
        </p:blipFill>
        <p:spPr>
          <a:xfrm>
            <a:off x="191504" y="6074897"/>
            <a:ext cx="5997903" cy="783103"/>
          </a:xfrm>
          <a:prstGeom prst="rect">
            <a:avLst/>
          </a:prstGeom>
        </p:spPr>
      </p:pic>
    </p:spTree>
    <p:extLst>
      <p:ext uri="{BB962C8B-B14F-4D97-AF65-F5344CB8AC3E}">
        <p14:creationId xmlns:p14="http://schemas.microsoft.com/office/powerpoint/2010/main" val="3803639232"/>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258</TotalTime>
  <Words>3316</Words>
  <Application>Microsoft Office PowerPoint</Application>
  <PresentationFormat>Широкоэкранный</PresentationFormat>
  <Paragraphs>122</Paragraphs>
  <Slides>15</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15</vt:i4>
      </vt:variant>
    </vt:vector>
  </HeadingPairs>
  <TitlesOfParts>
    <vt:vector size="22" baseType="lpstr">
      <vt:lpstr>Arial</vt:lpstr>
      <vt:lpstr>Arial Black</vt:lpstr>
      <vt:lpstr>Calibri</vt:lpstr>
      <vt:lpstr>Calibri Light</vt:lpstr>
      <vt:lpstr>Circe</vt:lpstr>
      <vt:lpstr>Roboto</vt:lpstr>
      <vt:lpstr>Тема Office</vt:lpstr>
      <vt:lpstr>Альманах: «Великие педагоги»</vt:lpstr>
      <vt:lpstr>Презентация PowerPoint</vt:lpstr>
      <vt:lpstr>Василий Александрович Сухомлинский: (1918) - педагог, член-корреспондент Академии педагогических наук СССР, кандидат педагогических наук, заслуженный учитель школы Украинской ССР, Герой Социалистического Труда. </vt:lpstr>
      <vt:lpstr>Система воспитания В.А.Сухомлинского </vt:lpstr>
      <vt:lpstr>Антон Семёнович Макаренко (1888-1939) </vt:lpstr>
      <vt:lpstr>Система воспитания А.С.Макаренко</vt:lpstr>
      <vt:lpstr>Принципы воспитания Макаренко </vt:lpstr>
      <vt:lpstr>Принципы воспитания Макаренко </vt:lpstr>
      <vt:lpstr>Мысли о воспитании А.С.Макаренко</vt:lpstr>
      <vt:lpstr>Лев Семенович Выготский (1896−1934) </vt:lpstr>
      <vt:lpstr>Мысли о воспитании Л.С.Выготского</vt:lpstr>
      <vt:lpstr>Януш Корчак (настоящее имя Эрш Хенрик Гольдшмидт) (1878–1942) — известный польский педагог, врач, писатель, общественный деятель</vt:lpstr>
      <vt:lpstr>Презентация PowerPoint</vt:lpstr>
      <vt:lpstr>Педагогические идеи Януша Корчака </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Детский сад</dc:creator>
  <cp:lastModifiedBy>Детский сад</cp:lastModifiedBy>
  <cp:revision>18</cp:revision>
  <dcterms:created xsi:type="dcterms:W3CDTF">2023-02-09T12:59:09Z</dcterms:created>
  <dcterms:modified xsi:type="dcterms:W3CDTF">2023-03-14T13:15:44Z</dcterms:modified>
</cp:coreProperties>
</file>